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87" r:id="rId49"/>
    <p:sldId id="288" r:id="rId50"/>
    <p:sldId id="289" r:id="rId51"/>
    <p:sldId id="290" r:id="rId52"/>
    <p:sldId id="291" r:id="rId53"/>
    <p:sldId id="292" r:id="rId54"/>
    <p:sldId id="293" r:id="rId55"/>
    <p:sldId id="294" r:id="rId56"/>
    <p:sldId id="295" r:id="rId57"/>
    <p:sldId id="296" r:id="rId58"/>
    <p:sldId id="297" r:id="rId59"/>
    <p:sldId id="298" r:id="rId60"/>
    <p:sldId id="299" r:id="rId61"/>
    <p:sldId id="300" r:id="rId62"/>
    <p:sldId id="301"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TT Hoves" charset="1" panose="02000003020000060003"/>
      <p:regular r:id="rId10"/>
    </p:embeddedFont>
    <p:embeddedFont>
      <p:font typeface="TT Hoves Bold" charset="1" panose="02000003020000060003"/>
      <p:regular r:id="rId11"/>
    </p:embeddedFont>
    <p:embeddedFont>
      <p:font typeface="TT Hoves Italics" charset="1" panose="02000003020000060003"/>
      <p:regular r:id="rId12"/>
    </p:embeddedFont>
    <p:embeddedFont>
      <p:font typeface="TT Hoves Bold Italics" charset="1" panose="02000003020000060003"/>
      <p:regular r:id="rId13"/>
    </p:embeddedFont>
    <p:embeddedFont>
      <p:font typeface="Helios" charset="1" panose="020B0504020202020204"/>
      <p:regular r:id="rId14"/>
    </p:embeddedFont>
    <p:embeddedFont>
      <p:font typeface="Helios Bold" charset="1" panose="020B0704020202020204"/>
      <p:regular r:id="rId15"/>
    </p:embeddedFont>
    <p:embeddedFont>
      <p:font typeface="Helios Italics" charset="1" panose="020B0503020202090204"/>
      <p:regular r:id="rId16"/>
    </p:embeddedFont>
    <p:embeddedFont>
      <p:font typeface="Helios Bold Italics" charset="1" panose="020B070302020209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slides/slide10.xml" Type="http://schemas.openxmlformats.org/officeDocument/2006/relationships/slide"/><Relationship Id="rId28" Target="slides/slide11.xml" Type="http://schemas.openxmlformats.org/officeDocument/2006/relationships/slide"/><Relationship Id="rId29" Target="slides/slide12.xml" Type="http://schemas.openxmlformats.org/officeDocument/2006/relationships/slide"/><Relationship Id="rId3" Target="viewProps.xml" Type="http://schemas.openxmlformats.org/officeDocument/2006/relationships/viewProps"/><Relationship Id="rId30" Target="slides/slide13.xml" Type="http://schemas.openxmlformats.org/officeDocument/2006/relationships/slide"/><Relationship Id="rId31" Target="slides/slide14.xml" Type="http://schemas.openxmlformats.org/officeDocument/2006/relationships/slide"/><Relationship Id="rId32" Target="slides/slide15.xml" Type="http://schemas.openxmlformats.org/officeDocument/2006/relationships/slide"/><Relationship Id="rId33" Target="slides/slide16.xml" Type="http://schemas.openxmlformats.org/officeDocument/2006/relationships/slide"/><Relationship Id="rId34" Target="slides/slide17.xml" Type="http://schemas.openxmlformats.org/officeDocument/2006/relationships/slide"/><Relationship Id="rId35" Target="slides/slide18.xml" Type="http://schemas.openxmlformats.org/officeDocument/2006/relationships/slide"/><Relationship Id="rId36" Target="slides/slide19.xml" Type="http://schemas.openxmlformats.org/officeDocument/2006/relationships/slide"/><Relationship Id="rId37" Target="slides/slide20.xml" Type="http://schemas.openxmlformats.org/officeDocument/2006/relationships/slide"/><Relationship Id="rId38" Target="slides/slide21.xml" Type="http://schemas.openxmlformats.org/officeDocument/2006/relationships/slide"/><Relationship Id="rId39" Target="slides/slide22.xml" Type="http://schemas.openxmlformats.org/officeDocument/2006/relationships/slide"/><Relationship Id="rId4" Target="theme/theme1.xml" Type="http://schemas.openxmlformats.org/officeDocument/2006/relationships/theme"/><Relationship Id="rId40" Target="slides/slide23.xml" Type="http://schemas.openxmlformats.org/officeDocument/2006/relationships/slide"/><Relationship Id="rId41" Target="slides/slide24.xml" Type="http://schemas.openxmlformats.org/officeDocument/2006/relationships/slide"/><Relationship Id="rId42" Target="slides/slide25.xml" Type="http://schemas.openxmlformats.org/officeDocument/2006/relationships/slide"/><Relationship Id="rId43" Target="slides/slide26.xml" Type="http://schemas.openxmlformats.org/officeDocument/2006/relationships/slide"/><Relationship Id="rId44" Target="slides/slide27.xml" Type="http://schemas.openxmlformats.org/officeDocument/2006/relationships/slide"/><Relationship Id="rId45" Target="slides/slide28.xml" Type="http://schemas.openxmlformats.org/officeDocument/2006/relationships/slide"/><Relationship Id="rId46" Target="slides/slide29.xml" Type="http://schemas.openxmlformats.org/officeDocument/2006/relationships/slide"/><Relationship Id="rId47" Target="slides/slide30.xml" Type="http://schemas.openxmlformats.org/officeDocument/2006/relationships/slide"/><Relationship Id="rId48" Target="slides/slide31.xml" Type="http://schemas.openxmlformats.org/officeDocument/2006/relationships/slide"/><Relationship Id="rId49" Target="slides/slide32.xml" Type="http://schemas.openxmlformats.org/officeDocument/2006/relationships/slide"/><Relationship Id="rId5" Target="tableStyles.xml" Type="http://schemas.openxmlformats.org/officeDocument/2006/relationships/tableStyles"/><Relationship Id="rId50" Target="slides/slide33.xml" Type="http://schemas.openxmlformats.org/officeDocument/2006/relationships/slide"/><Relationship Id="rId51" Target="slides/slide34.xml" Type="http://schemas.openxmlformats.org/officeDocument/2006/relationships/slide"/><Relationship Id="rId52" Target="slides/slide35.xml" Type="http://schemas.openxmlformats.org/officeDocument/2006/relationships/slide"/><Relationship Id="rId53" Target="slides/slide36.xml" Type="http://schemas.openxmlformats.org/officeDocument/2006/relationships/slide"/><Relationship Id="rId54" Target="slides/slide37.xml" Type="http://schemas.openxmlformats.org/officeDocument/2006/relationships/slide"/><Relationship Id="rId55" Target="slides/slide38.xml" Type="http://schemas.openxmlformats.org/officeDocument/2006/relationships/slide"/><Relationship Id="rId56" Target="slides/slide39.xml" Type="http://schemas.openxmlformats.org/officeDocument/2006/relationships/slide"/><Relationship Id="rId57" Target="slides/slide40.xml" Type="http://schemas.openxmlformats.org/officeDocument/2006/relationships/slide"/><Relationship Id="rId58" Target="slides/slide41.xml" Type="http://schemas.openxmlformats.org/officeDocument/2006/relationships/slide"/><Relationship Id="rId59" Target="slides/slide42.xml" Type="http://schemas.openxmlformats.org/officeDocument/2006/relationships/slide"/><Relationship Id="rId6" Target="fonts/font6.fntdata" Type="http://schemas.openxmlformats.org/officeDocument/2006/relationships/font"/><Relationship Id="rId60" Target="slides/slide43.xml" Type="http://schemas.openxmlformats.org/officeDocument/2006/relationships/slide"/><Relationship Id="rId61" Target="slides/slide44.xml" Type="http://schemas.openxmlformats.org/officeDocument/2006/relationships/slide"/><Relationship Id="rId62" Target="slides/slide45.xml" Type="http://schemas.openxmlformats.org/officeDocument/2006/relationships/slide"/><Relationship Id="rId63" Target="slides/slide46.xml" Type="http://schemas.openxmlformats.org/officeDocument/2006/relationships/slide"/><Relationship Id="rId64" Target="slides/slide47.xml" Type="http://schemas.openxmlformats.org/officeDocument/2006/relationships/slide"/><Relationship Id="rId65" Target="slides/slide48.xml" Type="http://schemas.openxmlformats.org/officeDocument/2006/relationships/slide"/><Relationship Id="rId66" Target="slides/slide49.xml" Type="http://schemas.openxmlformats.org/officeDocument/2006/relationships/slide"/><Relationship Id="rId67" Target="slides/slide50.xml" Type="http://schemas.openxmlformats.org/officeDocument/2006/relationships/slide"/><Relationship Id="rId68" Target="slides/slide51.xml" Type="http://schemas.openxmlformats.org/officeDocument/2006/relationships/slide"/><Relationship Id="rId69" Target="slides/slide52.xml" Type="http://schemas.openxmlformats.org/officeDocument/2006/relationships/slide"/><Relationship Id="rId7" Target="fonts/font7.fntdata" Type="http://schemas.openxmlformats.org/officeDocument/2006/relationships/font"/><Relationship Id="rId70" Target="slides/slide53.xml" Type="http://schemas.openxmlformats.org/officeDocument/2006/relationships/slide"/><Relationship Id="rId71" Target="slides/slide54.xml" Type="http://schemas.openxmlformats.org/officeDocument/2006/relationships/slide"/><Relationship Id="rId72" Target="slides/slide55.xml" Type="http://schemas.openxmlformats.org/officeDocument/2006/relationships/slide"/><Relationship Id="rId73" Target="slides/slide56.xml" Type="http://schemas.openxmlformats.org/officeDocument/2006/relationships/slide"/><Relationship Id="rId74" Target="slides/slide57.xml" Type="http://schemas.openxmlformats.org/officeDocument/2006/relationships/slide"/><Relationship Id="rId75" Target="slides/slide58.xml" Type="http://schemas.openxmlformats.org/officeDocument/2006/relationships/slide"/><Relationship Id="rId76" Target="slides/slide59.xml" Type="http://schemas.openxmlformats.org/officeDocument/2006/relationships/slide"/><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6.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7.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8.pn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9.png" Type="http://schemas.openxmlformats.org/officeDocument/2006/relationships/image"/></Relationships>
</file>

<file path=ppt/slides/_rels/slide4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0.png" Type="http://schemas.openxmlformats.org/officeDocument/2006/relationships/image"/></Relationships>
</file>

<file path=ppt/slides/_rels/slide4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1.png" Type="http://schemas.openxmlformats.org/officeDocument/2006/relationships/image"/></Relationships>
</file>

<file path=ppt/slides/_rels/slide5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5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7708610" y="-412494"/>
            <a:ext cx="18562305" cy="8555165"/>
            <a:chOff x="0" y="0"/>
            <a:chExt cx="406400" cy="187305"/>
          </a:xfrm>
        </p:grpSpPr>
        <p:sp>
          <p:nvSpPr>
            <p:cNvPr name="Freeform 3" id="3"/>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4" id="4"/>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5" id="5"/>
          <p:cNvGrpSpPr>
            <a:grpSpLocks noChangeAspect="true"/>
          </p:cNvGrpSpPr>
          <p:nvPr/>
        </p:nvGrpSpPr>
        <p:grpSpPr>
          <a:xfrm rot="0">
            <a:off x="9144000" y="2051466"/>
            <a:ext cx="12503082" cy="10287000"/>
            <a:chOff x="0" y="0"/>
            <a:chExt cx="6184570" cy="5088399"/>
          </a:xfrm>
        </p:grpSpPr>
        <p:sp>
          <p:nvSpPr>
            <p:cNvPr name="Freeform 6" id="6"/>
            <p:cNvSpPr/>
            <p:nvPr/>
          </p:nvSpPr>
          <p:spPr>
            <a:xfrm flipH="false" flipV="false" rot="0">
              <a:off x="0" y="0"/>
              <a:ext cx="6184570" cy="5088399"/>
            </a:xfrm>
            <a:custGeom>
              <a:avLst/>
              <a:gdLst/>
              <a:ahLst/>
              <a:cxnLst/>
              <a:rect r="r" b="b" t="t" l="l"/>
              <a:pathLst>
                <a:path h="5088399" w="6184570">
                  <a:moveTo>
                    <a:pt x="3433653" y="2544200"/>
                  </a:moveTo>
                  <a:lnTo>
                    <a:pt x="6184570" y="5088399"/>
                  </a:lnTo>
                  <a:lnTo>
                    <a:pt x="2750917" y="5088399"/>
                  </a:lnTo>
                  <a:lnTo>
                    <a:pt x="0" y="2544200"/>
                  </a:lnTo>
                  <a:lnTo>
                    <a:pt x="2750917" y="0"/>
                  </a:lnTo>
                  <a:lnTo>
                    <a:pt x="6184570" y="0"/>
                  </a:lnTo>
                  <a:lnTo>
                    <a:pt x="3433653" y="2544200"/>
                  </a:lnTo>
                  <a:close/>
                </a:path>
              </a:pathLst>
            </a:custGeom>
            <a:solidFill>
              <a:srgbClr val="FFFFFF"/>
            </a:solidFill>
          </p:spPr>
        </p:sp>
        <p:sp>
          <p:nvSpPr>
            <p:cNvPr name="Freeform 7" id="7"/>
            <p:cNvSpPr/>
            <p:nvPr/>
          </p:nvSpPr>
          <p:spPr>
            <a:xfrm flipH="false" flipV="false" rot="0">
              <a:off x="0" y="0"/>
              <a:ext cx="6184570" cy="5088399"/>
            </a:xfrm>
            <a:custGeom>
              <a:avLst/>
              <a:gdLst/>
              <a:ahLst/>
              <a:cxnLst/>
              <a:rect r="r" b="b" t="t" l="l"/>
              <a:pathLst>
                <a:path h="5088399" w="6184570">
                  <a:moveTo>
                    <a:pt x="3433653" y="2544200"/>
                  </a:moveTo>
                  <a:lnTo>
                    <a:pt x="6184570" y="5088399"/>
                  </a:lnTo>
                  <a:lnTo>
                    <a:pt x="2750917" y="5088399"/>
                  </a:lnTo>
                  <a:lnTo>
                    <a:pt x="0" y="2544200"/>
                  </a:lnTo>
                  <a:lnTo>
                    <a:pt x="2750917" y="0"/>
                  </a:lnTo>
                  <a:lnTo>
                    <a:pt x="6184570" y="0"/>
                  </a:lnTo>
                  <a:lnTo>
                    <a:pt x="3433653" y="2544200"/>
                  </a:lnTo>
                  <a:close/>
                </a:path>
              </a:pathLst>
            </a:custGeom>
            <a:blipFill>
              <a:blip r:embed="rId2"/>
              <a:stretch>
                <a:fillRect l="-11745" t="0" r="-11745" b="0"/>
              </a:stretch>
            </a:blipFill>
          </p:spPr>
        </p:sp>
      </p:grpSp>
      <p:grpSp>
        <p:nvGrpSpPr>
          <p:cNvPr name="Group 8" id="8"/>
          <p:cNvGrpSpPr/>
          <p:nvPr/>
        </p:nvGrpSpPr>
        <p:grpSpPr>
          <a:xfrm rot="0">
            <a:off x="9006848" y="6804594"/>
            <a:ext cx="7555842" cy="3482406"/>
            <a:chOff x="0" y="0"/>
            <a:chExt cx="406400" cy="187305"/>
          </a:xfrm>
        </p:grpSpPr>
        <p:sp>
          <p:nvSpPr>
            <p:cNvPr name="Freeform 9" id="9"/>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alpha val="80000"/>
              </a:srgbClr>
            </a:solidFill>
          </p:spPr>
        </p:sp>
        <p:sp>
          <p:nvSpPr>
            <p:cNvPr name="TextBox 10" id="10"/>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11" id="11"/>
          <p:cNvSpPr/>
          <p:nvPr/>
        </p:nvSpPr>
        <p:spPr>
          <a:xfrm flipH="false" flipV="false" rot="0">
            <a:off x="0" y="0"/>
            <a:ext cx="3480574" cy="3480574"/>
          </a:xfrm>
          <a:custGeom>
            <a:avLst/>
            <a:gdLst/>
            <a:ahLst/>
            <a:cxnLst/>
            <a:rect r="r" b="b" t="t" l="l"/>
            <a:pathLst>
              <a:path h="3480574" w="3480574">
                <a:moveTo>
                  <a:pt x="0" y="0"/>
                </a:moveTo>
                <a:lnTo>
                  <a:pt x="3480574" y="0"/>
                </a:lnTo>
                <a:lnTo>
                  <a:pt x="3480574" y="3480574"/>
                </a:lnTo>
                <a:lnTo>
                  <a:pt x="0" y="3480574"/>
                </a:lnTo>
                <a:lnTo>
                  <a:pt x="0" y="0"/>
                </a:lnTo>
                <a:close/>
              </a:path>
            </a:pathLst>
          </a:custGeom>
          <a:blipFill>
            <a:blip r:embed="rId3"/>
            <a:stretch>
              <a:fillRect l="0" t="0" r="0" b="0"/>
            </a:stretch>
          </a:blipFill>
        </p:spPr>
      </p:sp>
      <p:sp>
        <p:nvSpPr>
          <p:cNvPr name="Freeform 12" id="12"/>
          <p:cNvSpPr/>
          <p:nvPr/>
        </p:nvSpPr>
        <p:spPr>
          <a:xfrm flipH="false" flipV="false" rot="0">
            <a:off x="2475303" y="384291"/>
            <a:ext cx="6668697" cy="3334349"/>
          </a:xfrm>
          <a:custGeom>
            <a:avLst/>
            <a:gdLst/>
            <a:ahLst/>
            <a:cxnLst/>
            <a:rect r="r" b="b" t="t" l="l"/>
            <a:pathLst>
              <a:path h="3334349" w="6668697">
                <a:moveTo>
                  <a:pt x="0" y="0"/>
                </a:moveTo>
                <a:lnTo>
                  <a:pt x="6668697" y="0"/>
                </a:lnTo>
                <a:lnTo>
                  <a:pt x="6668697" y="3334349"/>
                </a:lnTo>
                <a:lnTo>
                  <a:pt x="0" y="3334349"/>
                </a:lnTo>
                <a:lnTo>
                  <a:pt x="0" y="0"/>
                </a:lnTo>
                <a:close/>
              </a:path>
            </a:pathLst>
          </a:custGeom>
          <a:blipFill>
            <a:blip r:embed="rId4"/>
            <a:stretch>
              <a:fillRect l="0" t="0" r="0" b="0"/>
            </a:stretch>
          </a:blipFill>
        </p:spPr>
      </p:sp>
      <p:sp>
        <p:nvSpPr>
          <p:cNvPr name="TextBox 13" id="13"/>
          <p:cNvSpPr txBox="true"/>
          <p:nvPr/>
        </p:nvSpPr>
        <p:spPr>
          <a:xfrm rot="0">
            <a:off x="11729750" y="924818"/>
            <a:ext cx="5577175" cy="504826"/>
          </a:xfrm>
          <a:prstGeom prst="rect">
            <a:avLst/>
          </a:prstGeom>
        </p:spPr>
        <p:txBody>
          <a:bodyPr anchor="t" rtlCol="false" tIns="0" lIns="0" bIns="0" rIns="0">
            <a:spAutoFit/>
          </a:bodyPr>
          <a:lstStyle/>
          <a:p>
            <a:pPr algn="r">
              <a:lnSpc>
                <a:spcPts val="4199"/>
              </a:lnSpc>
            </a:pPr>
            <a:r>
              <a:rPr lang="en-US" sz="2999">
                <a:solidFill>
                  <a:srgbClr val="FFFFFF"/>
                </a:solidFill>
                <a:latin typeface="Helios"/>
              </a:rPr>
              <a:t>11 March 2023</a:t>
            </a:r>
          </a:p>
        </p:txBody>
      </p:sp>
      <p:grpSp>
        <p:nvGrpSpPr>
          <p:cNvPr name="Group 14" id="14"/>
          <p:cNvGrpSpPr/>
          <p:nvPr/>
        </p:nvGrpSpPr>
        <p:grpSpPr>
          <a:xfrm rot="0">
            <a:off x="1028700" y="3928190"/>
            <a:ext cx="10066971" cy="3788093"/>
            <a:chOff x="0" y="0"/>
            <a:chExt cx="13422628" cy="5050791"/>
          </a:xfrm>
        </p:grpSpPr>
        <p:sp>
          <p:nvSpPr>
            <p:cNvPr name="TextBox 15" id="15"/>
            <p:cNvSpPr txBox="true"/>
            <p:nvPr/>
          </p:nvSpPr>
          <p:spPr>
            <a:xfrm rot="0">
              <a:off x="0" y="4343189"/>
              <a:ext cx="13422628" cy="707602"/>
            </a:xfrm>
            <a:prstGeom prst="rect">
              <a:avLst/>
            </a:prstGeom>
          </p:spPr>
          <p:txBody>
            <a:bodyPr anchor="t" rtlCol="false" tIns="0" lIns="0" bIns="0" rIns="0">
              <a:spAutoFit/>
            </a:bodyPr>
            <a:lstStyle/>
            <a:p>
              <a:pPr>
                <a:lnSpc>
                  <a:spcPts val="4479"/>
                </a:lnSpc>
              </a:pPr>
            </a:p>
          </p:txBody>
        </p:sp>
        <p:sp>
          <p:nvSpPr>
            <p:cNvPr name="TextBox 16" id="16"/>
            <p:cNvSpPr txBox="true"/>
            <p:nvPr/>
          </p:nvSpPr>
          <p:spPr>
            <a:xfrm rot="0">
              <a:off x="0" y="-9525"/>
              <a:ext cx="13422628" cy="4098925"/>
            </a:xfrm>
            <a:prstGeom prst="rect">
              <a:avLst/>
            </a:prstGeom>
          </p:spPr>
          <p:txBody>
            <a:bodyPr anchor="t" rtlCol="false" tIns="0" lIns="0" bIns="0" rIns="0">
              <a:spAutoFit/>
            </a:bodyPr>
            <a:lstStyle/>
            <a:p>
              <a:pPr>
                <a:lnSpc>
                  <a:spcPts val="12119"/>
                </a:lnSpc>
              </a:pPr>
              <a:r>
                <a:rPr lang="en-US" sz="10099">
                  <a:solidFill>
                    <a:srgbClr val="2A2E3A"/>
                  </a:solidFill>
                  <a:latin typeface="TT Hoves Bold"/>
                </a:rPr>
                <a:t>Making Climate a Class</a:t>
              </a:r>
            </a:p>
          </p:txBody>
        </p:sp>
      </p:grpSp>
      <p:sp>
        <p:nvSpPr>
          <p:cNvPr name="TextBox 17" id="17"/>
          <p:cNvSpPr txBox="true"/>
          <p:nvPr/>
        </p:nvSpPr>
        <p:spPr>
          <a:xfrm rot="0">
            <a:off x="1028700" y="7700855"/>
            <a:ext cx="5989684" cy="1557445"/>
          </a:xfrm>
          <a:prstGeom prst="rect">
            <a:avLst/>
          </a:prstGeom>
        </p:spPr>
        <p:txBody>
          <a:bodyPr anchor="t" rtlCol="false" tIns="0" lIns="0" bIns="0" rIns="0">
            <a:spAutoFit/>
          </a:bodyPr>
          <a:lstStyle/>
          <a:p>
            <a:pPr>
              <a:lnSpc>
                <a:spcPts val="2463"/>
              </a:lnSpc>
              <a:spcBef>
                <a:spcPct val="0"/>
              </a:spcBef>
            </a:pPr>
            <a:r>
              <a:rPr lang="en-US" sz="1759">
                <a:solidFill>
                  <a:srgbClr val="000000"/>
                </a:solidFill>
                <a:latin typeface="Helios"/>
              </a:rPr>
              <a:t>Worldwide Teach-In for Climate PH</a:t>
            </a:r>
          </a:p>
          <a:p>
            <a:pPr>
              <a:lnSpc>
                <a:spcPts val="2463"/>
              </a:lnSpc>
              <a:spcBef>
                <a:spcPct val="0"/>
              </a:spcBef>
            </a:pPr>
            <a:r>
              <a:rPr lang="en-US" sz="1759">
                <a:solidFill>
                  <a:srgbClr val="000000"/>
                </a:solidFill>
                <a:latin typeface="Helios"/>
              </a:rPr>
              <a:t>Instagram: https://www.instagram.com/worldwideteachin_ph</a:t>
            </a:r>
          </a:p>
          <a:p>
            <a:pPr>
              <a:lnSpc>
                <a:spcPts val="2463"/>
              </a:lnSpc>
              <a:spcBef>
                <a:spcPct val="0"/>
              </a:spcBef>
            </a:pPr>
            <a:r>
              <a:rPr lang="en-US" sz="1759">
                <a:solidFill>
                  <a:srgbClr val="000000"/>
                </a:solidFill>
                <a:latin typeface="Helios"/>
              </a:rPr>
              <a:t>Twitter: https://twitter.com/wwteachin_ph</a:t>
            </a:r>
          </a:p>
          <a:p>
            <a:pPr>
              <a:lnSpc>
                <a:spcPts val="2463"/>
              </a:lnSpc>
              <a:spcBef>
                <a:spcPct val="0"/>
              </a:spcBef>
            </a:pPr>
            <a:r>
              <a:rPr lang="en-US" sz="1759">
                <a:solidFill>
                  <a:srgbClr val="000000"/>
                </a:solidFill>
                <a:latin typeface="Helios"/>
              </a:rPr>
              <a:t>Website: worldwideteachin.org</a:t>
            </a:r>
          </a:p>
          <a:p>
            <a:pPr>
              <a:lnSpc>
                <a:spcPts val="2463"/>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1028700" y="995362"/>
            <a:ext cx="4669373" cy="1285875"/>
          </a:xfrm>
          <a:prstGeom prst="rect">
            <a:avLst/>
          </a:prstGeom>
        </p:spPr>
        <p:txBody>
          <a:bodyPr anchor="t" rtlCol="false" tIns="0" lIns="0" bIns="0" rIns="0">
            <a:spAutoFit/>
          </a:bodyPr>
          <a:lstStyle/>
          <a:p>
            <a:pPr algn="ctr">
              <a:lnSpc>
                <a:spcPts val="10199"/>
              </a:lnSpc>
            </a:pPr>
            <a:r>
              <a:rPr lang="en-US" sz="8499">
                <a:solidFill>
                  <a:srgbClr val="FFFFFF"/>
                </a:solidFill>
                <a:latin typeface="TT Hoves Bold"/>
              </a:rPr>
              <a:t>About</a:t>
            </a:r>
          </a:p>
        </p:txBody>
      </p:sp>
      <p:sp>
        <p:nvSpPr>
          <p:cNvPr name="TextBox 10" id="10"/>
          <p:cNvSpPr txBox="true"/>
          <p:nvPr/>
        </p:nvSpPr>
        <p:spPr>
          <a:xfrm rot="0">
            <a:off x="3363387" y="4443838"/>
            <a:ext cx="13895913" cy="2734766"/>
          </a:xfrm>
          <a:prstGeom prst="rect">
            <a:avLst/>
          </a:prstGeom>
        </p:spPr>
        <p:txBody>
          <a:bodyPr anchor="t" rtlCol="false" tIns="0" lIns="0" bIns="0" rIns="0">
            <a:spAutoFit/>
          </a:bodyPr>
          <a:lstStyle/>
          <a:p>
            <a:pPr algn="just">
              <a:lnSpc>
                <a:spcPts val="7289"/>
              </a:lnSpc>
            </a:pPr>
            <a:r>
              <a:rPr lang="en-US" sz="5207">
                <a:solidFill>
                  <a:srgbClr val="000000"/>
                </a:solidFill>
                <a:latin typeface="TT Hoves"/>
              </a:rPr>
              <a:t>A </a:t>
            </a:r>
            <a:r>
              <a:rPr lang="en-US" sz="5207">
                <a:solidFill>
                  <a:srgbClr val="000000"/>
                </a:solidFill>
                <a:latin typeface="TT Hoves Bold"/>
              </a:rPr>
              <a:t>climate teach-in</a:t>
            </a:r>
            <a:r>
              <a:rPr lang="en-US" sz="5207">
                <a:solidFill>
                  <a:srgbClr val="000000"/>
                </a:solidFill>
                <a:latin typeface="TT Hoves"/>
              </a:rPr>
              <a:t> is a bottom up educational event, focused on just solutions to the climate crisis in local communities and globally.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1028700" y="995362"/>
            <a:ext cx="4669373" cy="1285875"/>
          </a:xfrm>
          <a:prstGeom prst="rect">
            <a:avLst/>
          </a:prstGeom>
        </p:spPr>
        <p:txBody>
          <a:bodyPr anchor="t" rtlCol="false" tIns="0" lIns="0" bIns="0" rIns="0">
            <a:spAutoFit/>
          </a:bodyPr>
          <a:lstStyle/>
          <a:p>
            <a:pPr algn="ctr">
              <a:lnSpc>
                <a:spcPts val="10199"/>
              </a:lnSpc>
            </a:pPr>
            <a:r>
              <a:rPr lang="en-US" sz="8499">
                <a:solidFill>
                  <a:srgbClr val="FFFFFF"/>
                </a:solidFill>
                <a:latin typeface="TT Hoves Bold"/>
              </a:rPr>
              <a:t>About</a:t>
            </a:r>
          </a:p>
        </p:txBody>
      </p:sp>
      <p:sp>
        <p:nvSpPr>
          <p:cNvPr name="TextBox 10" id="10"/>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Teach-ins can be anywhere </a:t>
            </a:r>
            <a:r>
              <a:rPr lang="en-US" sz="4207">
                <a:solidFill>
                  <a:srgbClr val="000000"/>
                </a:solidFill>
                <a:latin typeface="TT Hoves Bold"/>
              </a:rPr>
              <a:t>people come together</a:t>
            </a:r>
            <a:r>
              <a:rPr lang="en-US" sz="4207">
                <a:solidFill>
                  <a:srgbClr val="000000"/>
                </a:solidFill>
                <a:latin typeface="TT Hoves"/>
              </a:rPr>
              <a:t>; at colleges, universities, primary, middle and secondary schools, museums, or in faith or civil society communities.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1028700" y="995362"/>
            <a:ext cx="5210796" cy="1285875"/>
          </a:xfrm>
          <a:prstGeom prst="rect">
            <a:avLst/>
          </a:prstGeom>
        </p:spPr>
        <p:txBody>
          <a:bodyPr anchor="t" rtlCol="false" tIns="0" lIns="0" bIns="0" rIns="0">
            <a:spAutoFit/>
          </a:bodyPr>
          <a:lstStyle/>
          <a:p>
            <a:pPr algn="ctr">
              <a:lnSpc>
                <a:spcPts val="10199"/>
              </a:lnSpc>
            </a:pPr>
            <a:r>
              <a:rPr lang="en-US" sz="8499">
                <a:solidFill>
                  <a:srgbClr val="FFFFFF"/>
                </a:solidFill>
                <a:latin typeface="TT Hoves Bold"/>
              </a:rPr>
              <a:t>Rationale</a:t>
            </a:r>
          </a:p>
        </p:txBody>
      </p:sp>
      <p:sp>
        <p:nvSpPr>
          <p:cNvPr name="TextBox 10" id="10"/>
          <p:cNvSpPr txBox="true"/>
          <p:nvPr/>
        </p:nvSpPr>
        <p:spPr>
          <a:xfrm rot="0">
            <a:off x="3363387" y="4041443"/>
            <a:ext cx="13895913" cy="44270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The effects of climate change are progressing and for the past year, different parts of the world suffered from disasters due to imbalances in climate. This leads us to engage with two ideas: that the time is very short and that realistic solutions are possible.</a:t>
            </a:r>
          </a:p>
          <a:p>
            <a:pPr algn="just">
              <a:lnSpc>
                <a:spcPts val="588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1028700" y="995362"/>
            <a:ext cx="5210796" cy="1285875"/>
          </a:xfrm>
          <a:prstGeom prst="rect">
            <a:avLst/>
          </a:prstGeom>
        </p:spPr>
        <p:txBody>
          <a:bodyPr anchor="t" rtlCol="false" tIns="0" lIns="0" bIns="0" rIns="0">
            <a:spAutoFit/>
          </a:bodyPr>
          <a:lstStyle/>
          <a:p>
            <a:pPr algn="ctr">
              <a:lnSpc>
                <a:spcPts val="10199"/>
              </a:lnSpc>
            </a:pPr>
            <a:r>
              <a:rPr lang="en-US" sz="8499">
                <a:solidFill>
                  <a:srgbClr val="FFFFFF"/>
                </a:solidFill>
                <a:latin typeface="TT Hoves Bold"/>
              </a:rPr>
              <a:t>Rationale</a:t>
            </a:r>
          </a:p>
        </p:txBody>
      </p:sp>
      <p:sp>
        <p:nvSpPr>
          <p:cNvPr name="TextBox 10" id="10"/>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As a response, the program was devised in order to encourage people around the world to conduct their own teach-in.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266770"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Movement</a:t>
            </a:r>
          </a:p>
        </p:txBody>
      </p:sp>
      <p:sp>
        <p:nvSpPr>
          <p:cNvPr name="TextBox 10" id="10"/>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Together with global partners, Bard GPS aims to “educate leaders to bring social and environmental justice to business, policy and education.”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3978701"/>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In line with this, the project aims to engage global citizens to issues on climate change and climate justice through different forms of educational forums that stimulates </a:t>
            </a:r>
            <a:r>
              <a:rPr lang="en-US" sz="4207">
                <a:solidFill>
                  <a:srgbClr val="000000"/>
                </a:solidFill>
                <a:latin typeface="TT Hoves Bold"/>
              </a:rPr>
              <a:t>“solution-oriented” discussion</a:t>
            </a:r>
            <a:r>
              <a:rPr lang="en-US" sz="4207">
                <a:solidFill>
                  <a:srgbClr val="000000"/>
                </a:solidFill>
                <a:latin typeface="TT Hoves"/>
              </a:rPr>
              <a:t> among partakers - a Climate Teach-in.</a:t>
            </a:r>
          </a:p>
        </p:txBody>
      </p:sp>
      <p:sp>
        <p:nvSpPr>
          <p:cNvPr name="TextBox 10" id="10"/>
          <p:cNvSpPr txBox="true"/>
          <p:nvPr/>
        </p:nvSpPr>
        <p:spPr>
          <a:xfrm rot="0">
            <a:off x="266770"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Movement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814230" y="9258300"/>
            <a:ext cx="5765006" cy="1028700"/>
            <a:chOff x="0" y="0"/>
            <a:chExt cx="1049690" cy="187305"/>
          </a:xfrm>
        </p:grpSpPr>
        <p:sp>
          <p:nvSpPr>
            <p:cNvPr name="Freeform 3" id="3"/>
            <p:cNvSpPr/>
            <p:nvPr/>
          </p:nvSpPr>
          <p:spPr>
            <a:xfrm flipH="false" flipV="false" rot="0">
              <a:off x="0" y="0"/>
              <a:ext cx="1049690" cy="187305"/>
            </a:xfrm>
            <a:custGeom>
              <a:avLst/>
              <a:gdLst/>
              <a:ahLst/>
              <a:cxnLst/>
              <a:rect r="r" b="b" t="t" l="l"/>
              <a:pathLst>
                <a:path h="187305" w="1049690">
                  <a:moveTo>
                    <a:pt x="203200" y="0"/>
                  </a:moveTo>
                  <a:lnTo>
                    <a:pt x="846490" y="0"/>
                  </a:lnTo>
                  <a:lnTo>
                    <a:pt x="1049690" y="187305"/>
                  </a:lnTo>
                  <a:lnTo>
                    <a:pt x="0" y="187305"/>
                  </a:lnTo>
                  <a:lnTo>
                    <a:pt x="203200" y="0"/>
                  </a:lnTo>
                  <a:close/>
                </a:path>
              </a:pathLst>
            </a:custGeom>
            <a:solidFill>
              <a:srgbClr val="0D2024"/>
            </a:solidFill>
          </p:spPr>
        </p:sp>
        <p:sp>
          <p:nvSpPr>
            <p:cNvPr name="TextBox 4" id="4"/>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1028700" y="0"/>
            <a:ext cx="6761981" cy="10287000"/>
          </a:xfrm>
          <a:custGeom>
            <a:avLst/>
            <a:gdLst/>
            <a:ahLst/>
            <a:cxnLst/>
            <a:rect r="r" b="b" t="t" l="l"/>
            <a:pathLst>
              <a:path h="10287000" w="6761981">
                <a:moveTo>
                  <a:pt x="0" y="0"/>
                </a:moveTo>
                <a:lnTo>
                  <a:pt x="6761981" y="0"/>
                </a:lnTo>
                <a:lnTo>
                  <a:pt x="6761981" y="10287000"/>
                </a:lnTo>
                <a:lnTo>
                  <a:pt x="0" y="10287000"/>
                </a:lnTo>
                <a:lnTo>
                  <a:pt x="0" y="0"/>
                </a:lnTo>
                <a:close/>
              </a:path>
            </a:pathLst>
          </a:custGeom>
          <a:blipFill>
            <a:blip r:embed="rId2"/>
            <a:stretch>
              <a:fillRect l="0" t="0" r="-8795" b="0"/>
            </a:stretch>
          </a:blipFill>
        </p:spPr>
      </p:sp>
      <p:sp>
        <p:nvSpPr>
          <p:cNvPr name="TextBox 6" id="6"/>
          <p:cNvSpPr txBox="true"/>
          <p:nvPr/>
        </p:nvSpPr>
        <p:spPr>
          <a:xfrm rot="0">
            <a:off x="9144000" y="3810000"/>
            <a:ext cx="7285740" cy="2676525"/>
          </a:xfrm>
          <a:prstGeom prst="rect">
            <a:avLst/>
          </a:prstGeom>
        </p:spPr>
        <p:txBody>
          <a:bodyPr anchor="t" rtlCol="false" tIns="0" lIns="0" bIns="0" rIns="0">
            <a:spAutoFit/>
          </a:bodyPr>
          <a:lstStyle/>
          <a:p>
            <a:pPr>
              <a:lnSpc>
                <a:spcPts val="7080"/>
              </a:lnSpc>
            </a:pPr>
            <a:r>
              <a:rPr lang="en-US" sz="5900">
                <a:solidFill>
                  <a:srgbClr val="0D2024"/>
                </a:solidFill>
                <a:latin typeface="TT Hoves Bold"/>
              </a:rPr>
              <a:t>HOW TO CONDUCT A CLASSROOM TEACH-IN?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896244" y="4031918"/>
            <a:ext cx="13363056" cy="3929695"/>
          </a:xfrm>
          <a:prstGeom prst="rect">
            <a:avLst/>
          </a:prstGeom>
        </p:spPr>
        <p:txBody>
          <a:bodyPr anchor="t" rtlCol="false" tIns="0" lIns="0" bIns="0" rIns="0">
            <a:spAutoFit/>
          </a:bodyPr>
          <a:lstStyle/>
          <a:p>
            <a:pPr algn="just">
              <a:lnSpc>
                <a:spcPts val="6275"/>
              </a:lnSpc>
            </a:pPr>
            <a:r>
              <a:rPr lang="en-US" sz="4482">
                <a:solidFill>
                  <a:srgbClr val="000000"/>
                </a:solidFill>
                <a:latin typeface="TT Hoves"/>
              </a:rPr>
              <a:t>We request all climate-concerned faculty on campus– from artists to philosophers to scientists– to spend </a:t>
            </a:r>
            <a:r>
              <a:rPr lang="en-US" sz="4482">
                <a:solidFill>
                  <a:srgbClr val="000000"/>
                </a:solidFill>
                <a:latin typeface="TT Hoves Bold"/>
              </a:rPr>
              <a:t>30 minutes on climate in their classes</a:t>
            </a:r>
            <a:r>
              <a:rPr lang="en-US" sz="4482">
                <a:solidFill>
                  <a:srgbClr val="000000"/>
                </a:solidFill>
                <a:latin typeface="TT Hoves"/>
              </a:rPr>
              <a:t> sometime around March 29th. These are NOT climate experts—just climate concerned teachers. </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BARD MODEL</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Bold"/>
              </a:rPr>
              <a:t>For the first 15 minutes</a:t>
            </a:r>
            <a:r>
              <a:rPr lang="en-US" sz="4207">
                <a:solidFill>
                  <a:srgbClr val="000000"/>
                </a:solidFill>
                <a:latin typeface="TT Hoves"/>
              </a:rPr>
              <a:t>, faculty discuss how people in each of their fields are helping solve climate change: again– economists, chemists, writers, sociologists, mathematicians, health scientists, everyone. </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BARD MODEL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44270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Bold"/>
              </a:rPr>
              <a:t>For the second half,</a:t>
            </a:r>
            <a:r>
              <a:rPr lang="en-US" sz="4207">
                <a:solidFill>
                  <a:srgbClr val="000000"/>
                </a:solidFill>
                <a:latin typeface="TT Hoves"/>
              </a:rPr>
              <a:t> zoom in an </a:t>
            </a:r>
            <a:r>
              <a:rPr lang="en-US" sz="4207">
                <a:solidFill>
                  <a:srgbClr val="000000"/>
                </a:solidFill>
                <a:latin typeface="TT Hoves Bold"/>
              </a:rPr>
              <a:t>alum</a:t>
            </a:r>
            <a:r>
              <a:rPr lang="en-US" sz="4207">
                <a:solidFill>
                  <a:srgbClr val="000000"/>
                </a:solidFill>
                <a:latin typeface="TT Hoves"/>
              </a:rPr>
              <a:t> who is actually doing this work. Or if you can’t find an alum, then a professional or a colleague who is a </a:t>
            </a:r>
            <a:r>
              <a:rPr lang="en-US" sz="4207">
                <a:solidFill>
                  <a:srgbClr val="000000"/>
                </a:solidFill>
                <a:latin typeface="TT Hoves Bold"/>
              </a:rPr>
              <a:t>climate expert. </a:t>
            </a:r>
          </a:p>
          <a:p>
            <a:pPr algn="just">
              <a:lnSpc>
                <a:spcPts val="5889"/>
              </a:lnSpc>
            </a:pPr>
          </a:p>
          <a:p>
            <a:pPr algn="just">
              <a:lnSpc>
                <a:spcPts val="5889"/>
              </a:lnSpc>
            </a:pPr>
            <a:r>
              <a:rPr lang="en-US" sz="4207">
                <a:solidFill>
                  <a:srgbClr val="000000"/>
                </a:solidFill>
                <a:latin typeface="TT Hoves"/>
              </a:rPr>
              <a:t>Leave time for discussion with your students.</a:t>
            </a:r>
          </a:p>
          <a:p>
            <a:pPr algn="just">
              <a:lnSpc>
                <a:spcPts val="5889"/>
              </a:lnSpc>
            </a:pP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BARD MODEL</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6217579" y="4409576"/>
            <a:ext cx="5852842" cy="1324973"/>
          </a:xfrm>
          <a:prstGeom prst="rect">
            <a:avLst/>
          </a:prstGeom>
        </p:spPr>
        <p:txBody>
          <a:bodyPr anchor="t" rtlCol="false" tIns="0" lIns="0" bIns="0" rIns="0">
            <a:spAutoFit/>
          </a:bodyPr>
          <a:lstStyle/>
          <a:p>
            <a:pPr algn="ctr">
              <a:lnSpc>
                <a:spcPts val="10945"/>
              </a:lnSpc>
            </a:pPr>
            <a:r>
              <a:rPr lang="en-US" sz="7818">
                <a:solidFill>
                  <a:srgbClr val="000000"/>
                </a:solidFill>
                <a:latin typeface="TT Hoves Bold"/>
              </a:rPr>
              <a:t>DONE!</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BARD MODEL</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44270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This is an easy way for faculty to focus on</a:t>
            </a:r>
            <a:r>
              <a:rPr lang="en-US" sz="4207">
                <a:solidFill>
                  <a:srgbClr val="000000"/>
                </a:solidFill>
                <a:latin typeface="TT Hoves Bold"/>
              </a:rPr>
              <a:t> climate from a career perspective</a:t>
            </a:r>
            <a:r>
              <a:rPr lang="en-US" sz="4207">
                <a:solidFill>
                  <a:srgbClr val="000000"/>
                </a:solidFill>
                <a:latin typeface="TT Hoves"/>
              </a:rPr>
              <a:t>, helping young people who are interested in psychology see how they could be a climate psychologist; how a musician could be a climate musician; or how a business student could work on business climate solutions. </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BARD MODEL</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40651"/>
            <a:ext cx="13895913" cy="2340430"/>
          </a:xfrm>
          <a:prstGeom prst="rect">
            <a:avLst/>
          </a:prstGeom>
        </p:spPr>
        <p:txBody>
          <a:bodyPr anchor="t" rtlCol="false" tIns="0" lIns="0" bIns="0" rIns="0">
            <a:spAutoFit/>
          </a:bodyPr>
          <a:lstStyle/>
          <a:p>
            <a:pPr algn="just">
              <a:lnSpc>
                <a:spcPts val="7009"/>
              </a:lnSpc>
            </a:pPr>
            <a:r>
              <a:rPr lang="en-US" sz="5007">
                <a:solidFill>
                  <a:srgbClr val="000000"/>
                </a:solidFill>
                <a:latin typeface="TT Hoves"/>
              </a:rPr>
              <a:t>Can we modify the Bard Model?</a:t>
            </a:r>
          </a:p>
          <a:p>
            <a:pPr algn="just">
              <a:lnSpc>
                <a:spcPts val="5889"/>
              </a:lnSpc>
            </a:pPr>
          </a:p>
          <a:p>
            <a:pPr algn="just">
              <a:lnSpc>
                <a:spcPts val="5889"/>
              </a:lnSpc>
            </a:pPr>
            <a:r>
              <a:rPr lang="en-US" sz="4207">
                <a:solidFill>
                  <a:srgbClr val="000000"/>
                </a:solidFill>
                <a:latin typeface="TT Hoves"/>
              </a:rPr>
              <a:t>Answer: YES!</a:t>
            </a:r>
          </a:p>
        </p:txBody>
      </p:sp>
      <p:sp>
        <p:nvSpPr>
          <p:cNvPr name="TextBox 10" id="10"/>
          <p:cNvSpPr txBox="true"/>
          <p:nvPr/>
        </p:nvSpPr>
        <p:spPr>
          <a:xfrm rot="0">
            <a:off x="805129" y="995362"/>
            <a:ext cx="5945584" cy="1285875"/>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FAQ</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814230" y="9258300"/>
            <a:ext cx="5765006" cy="1028700"/>
            <a:chOff x="0" y="0"/>
            <a:chExt cx="1049690" cy="187305"/>
          </a:xfrm>
        </p:grpSpPr>
        <p:sp>
          <p:nvSpPr>
            <p:cNvPr name="Freeform 3" id="3"/>
            <p:cNvSpPr/>
            <p:nvPr/>
          </p:nvSpPr>
          <p:spPr>
            <a:xfrm flipH="false" flipV="false" rot="0">
              <a:off x="0" y="0"/>
              <a:ext cx="1049690" cy="187305"/>
            </a:xfrm>
            <a:custGeom>
              <a:avLst/>
              <a:gdLst/>
              <a:ahLst/>
              <a:cxnLst/>
              <a:rect r="r" b="b" t="t" l="l"/>
              <a:pathLst>
                <a:path h="187305" w="1049690">
                  <a:moveTo>
                    <a:pt x="203200" y="0"/>
                  </a:moveTo>
                  <a:lnTo>
                    <a:pt x="846490" y="0"/>
                  </a:lnTo>
                  <a:lnTo>
                    <a:pt x="1049690" y="187305"/>
                  </a:lnTo>
                  <a:lnTo>
                    <a:pt x="0" y="187305"/>
                  </a:lnTo>
                  <a:lnTo>
                    <a:pt x="203200" y="0"/>
                  </a:lnTo>
                  <a:close/>
                </a:path>
              </a:pathLst>
            </a:custGeom>
            <a:solidFill>
              <a:srgbClr val="0D2024"/>
            </a:solidFill>
          </p:spPr>
        </p:sp>
        <p:sp>
          <p:nvSpPr>
            <p:cNvPr name="TextBox 4" id="4"/>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1028700" y="0"/>
            <a:ext cx="6761981" cy="10287000"/>
          </a:xfrm>
          <a:custGeom>
            <a:avLst/>
            <a:gdLst/>
            <a:ahLst/>
            <a:cxnLst/>
            <a:rect r="r" b="b" t="t" l="l"/>
            <a:pathLst>
              <a:path h="10287000" w="6761981">
                <a:moveTo>
                  <a:pt x="0" y="0"/>
                </a:moveTo>
                <a:lnTo>
                  <a:pt x="6761981" y="0"/>
                </a:lnTo>
                <a:lnTo>
                  <a:pt x="6761981" y="10287000"/>
                </a:lnTo>
                <a:lnTo>
                  <a:pt x="0" y="10287000"/>
                </a:lnTo>
                <a:lnTo>
                  <a:pt x="0" y="0"/>
                </a:lnTo>
                <a:close/>
              </a:path>
            </a:pathLst>
          </a:custGeom>
          <a:blipFill>
            <a:blip r:embed="rId2"/>
            <a:stretch>
              <a:fillRect l="0" t="0" r="-8795" b="0"/>
            </a:stretch>
          </a:blipFill>
        </p:spPr>
      </p:sp>
      <p:sp>
        <p:nvSpPr>
          <p:cNvPr name="TextBox 6" id="6"/>
          <p:cNvSpPr txBox="true"/>
          <p:nvPr/>
        </p:nvSpPr>
        <p:spPr>
          <a:xfrm rot="0">
            <a:off x="8581433" y="3810000"/>
            <a:ext cx="8115300" cy="2676525"/>
          </a:xfrm>
          <a:prstGeom prst="rect">
            <a:avLst/>
          </a:prstGeom>
        </p:spPr>
        <p:txBody>
          <a:bodyPr anchor="t" rtlCol="false" tIns="0" lIns="0" bIns="0" rIns="0">
            <a:spAutoFit/>
          </a:bodyPr>
          <a:lstStyle/>
          <a:p>
            <a:pPr>
              <a:lnSpc>
                <a:spcPts val="7080"/>
              </a:lnSpc>
            </a:pPr>
            <a:r>
              <a:rPr lang="en-US" sz="5900">
                <a:solidFill>
                  <a:srgbClr val="0D2024"/>
                </a:solidFill>
                <a:latin typeface="TT Hoves Bold"/>
              </a:rPr>
              <a:t>POSSIBLE TEACH-IN TOPIC PER FIELD </a:t>
            </a:r>
            <a:r>
              <a:rPr lang="en-US" sz="5900">
                <a:solidFill>
                  <a:srgbClr val="0D2024"/>
                </a:solidFill>
                <a:latin typeface="TT Hoves Bold Italics"/>
              </a:rPr>
              <a:t>&amp; SOME EXAMPLES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Accounting: Discuss the Climate Accounting Project as a response to climate change. Is it effective? Why or why not?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Anthropology: Study how Indigenous Peoples are affected by climate change. How does renewable energ ventures affect ancestral lands?</a:t>
            </a:r>
          </a:p>
          <a:p>
            <a:pPr algn="just">
              <a:lnSpc>
                <a:spcPts val="5889"/>
              </a:lnSpc>
            </a:pP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4450684" y="3677806"/>
            <a:ext cx="12475997" cy="6099170"/>
          </a:xfrm>
          <a:custGeom>
            <a:avLst/>
            <a:gdLst/>
            <a:ahLst/>
            <a:cxnLst/>
            <a:rect r="r" b="b" t="t" l="l"/>
            <a:pathLst>
              <a:path h="6099170" w="12475997">
                <a:moveTo>
                  <a:pt x="0" y="0"/>
                </a:moveTo>
                <a:lnTo>
                  <a:pt x="12475998" y="0"/>
                </a:lnTo>
                <a:lnTo>
                  <a:pt x="12475998" y="6099171"/>
                </a:lnTo>
                <a:lnTo>
                  <a:pt x="0" y="6099171"/>
                </a:lnTo>
                <a:lnTo>
                  <a:pt x="0" y="0"/>
                </a:lnTo>
                <a:close/>
              </a:path>
            </a:pathLst>
          </a:custGeom>
          <a:blipFill>
            <a:blip r:embed="rId3"/>
            <a:stretch>
              <a:fillRect l="-224" t="-36431" r="-33098" b="-16971"/>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Archaeology: Rising seas threaten certain archaeological sites; how can archaeologists fight climate change? When has climate been different in the past and how have people responded to it?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Art: Investigate artists who have responded to climate change in their art. Is art an effective social commentary for this issue? Can you design climate-conscious art?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Art History: What do you think of the climate protesters who sloshed soup on a Van Gogh painting recently? Some protest the funding of museums by oil companies; should arts organizations divest from benefactors who are warming the globe?</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5325567" y="3370693"/>
            <a:ext cx="11396846" cy="6410726"/>
          </a:xfrm>
          <a:custGeom>
            <a:avLst/>
            <a:gdLst/>
            <a:ahLst/>
            <a:cxnLst/>
            <a:rect r="r" b="b" t="t" l="l"/>
            <a:pathLst>
              <a:path h="6410726" w="11396846">
                <a:moveTo>
                  <a:pt x="0" y="0"/>
                </a:moveTo>
                <a:lnTo>
                  <a:pt x="11396846" y="0"/>
                </a:lnTo>
                <a:lnTo>
                  <a:pt x="11396846" y="6410726"/>
                </a:lnTo>
                <a:lnTo>
                  <a:pt x="0" y="6410726"/>
                </a:lnTo>
                <a:lnTo>
                  <a:pt x="0" y="0"/>
                </a:lnTo>
                <a:close/>
              </a:path>
            </a:pathLst>
          </a:custGeom>
          <a:blipFill>
            <a:blip r:embed="rId3"/>
            <a:stretch>
              <a:fillRect l="0" t="0" r="0" b="0"/>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Biochemistry: How does eating red algae keep cows from belching methane? Could we engineer enzymes that could capture atmospheric carbon for use in building materials?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Biology: how do biological systems (ecosystems, human bodies) respond to climate effects like heat or drought? How can biological systems sequester carbon and what practices optimize this?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Business: what are businesses doing to address the climate crisis? Which actions seem most effective and why? How can we tell what is "greenwashing" or what is a genuine commitment to the common good?</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Chemistry: how does a greater concentration of CO2 in the atmosphere affect the chemistry of the ocean (and, in turn, affect the creatures living there)? How does heat in the atmosphere affect its ability to hold water?</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Computer science: How do computer scientists model climate outcomes and what are they doing to improve their predictions? What is the climate impact of all those data centers (or bitcoin??) and how is the field working to make it better?</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Creative writing: Climate literature, stories, poetry - how effective are these at raising awareness? Can you write your own climate literature? (i.e. Craig Santos Perez)</a:t>
            </a:r>
          </a:p>
          <a:p>
            <a:pPr algn="just">
              <a:lnSpc>
                <a:spcPts val="5889"/>
              </a:lnSpc>
            </a:pP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Economics: How is the fossil fuel industry reinventing itself in response to the climate crisis? What pricing mechanisms would work to wean our society off of fossil fuels?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5325567" y="3622771"/>
            <a:ext cx="11526304" cy="5635529"/>
          </a:xfrm>
          <a:custGeom>
            <a:avLst/>
            <a:gdLst/>
            <a:ahLst/>
            <a:cxnLst/>
            <a:rect r="r" b="b" t="t" l="l"/>
            <a:pathLst>
              <a:path h="5635529" w="11526304">
                <a:moveTo>
                  <a:pt x="0" y="0"/>
                </a:moveTo>
                <a:lnTo>
                  <a:pt x="11526304" y="0"/>
                </a:lnTo>
                <a:lnTo>
                  <a:pt x="11526304" y="5635529"/>
                </a:lnTo>
                <a:lnTo>
                  <a:pt x="0" y="5635529"/>
                </a:lnTo>
                <a:lnTo>
                  <a:pt x="0" y="0"/>
                </a:lnTo>
                <a:close/>
              </a:path>
            </a:pathLst>
          </a:custGeom>
          <a:blipFill>
            <a:blip r:embed="rId3"/>
            <a:stretch>
              <a:fillRect l="0" t="-34354" r="-34486" b="-20369"/>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3732090"/>
            <a:ext cx="13895913" cy="51699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Education: What do students need to know about the climate crisis? What is an age-appropriate way to talk about impending cataclysm? How can environmental education foster a new generation of climate leaders? How can insights from education inform the climate movement's efforts to raise awareness throughout society?</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Engineering: What alternatives to fossil fuel have the most promise and why? Which buildings on campus are the most energy efficient and how can the others be improved?</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English (literature): Read some cli-fi (climate fiction) or solarpunk (imagining greener futures) and discuss the effects of this genre of literature. (i.e. Flight Behavior by Barbara Kingsolver.)</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44270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Gender and Women's Studies: why are women more vulnerable to climate effects than men? Why are polluting practices and industries associated with masculinity? (think Rolling Coal trucks, eating meat... these are typically masculine pursuits.) Would smashing the patriarchy save the planet??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350176"/>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Health and Exercise Science: What are the effects of extreme heat and other weather events on the human body? How can more active transportation (walking, biking) help solve the climate crisis and what can be done to promote this?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777921" y="5067300"/>
            <a:ext cx="13895913" cy="14552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History: When has climate been different in the past and how have people responded to it?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Human Resources: What policies and practices can respond to the climate crisis (e.g. telework)? What is the future of work on a warming planet?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International Relations: What do you make of the United Nations Framework Convention on Climate Change? How effective is the Paris Agreement (2015)? Should richer countries have to pay for climate adaptation in poorer countries?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Legal Studies: Analyze the National Renewable Energy Program. Should it be ammended? If yes, what are your policy recommendations?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Math: How do scientists use math to analyze the climate or predict climate effects? How do you respond to McKibben's article "Global Warming's Terrifying New Math" (2012)?</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Marketing: How have fossil fuel companies sown doubt about climate change through clever public relations strategies? How can marketers use their powers for good, to support action on climate?</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Music: Listen to and analyze recent works dealing with climate change (recommended: Ludovico Einaudi's 'Elegy for the Arctic'; pieces linked from the Forbes article "What does Climate Change Sound Like As Music?")</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Philosophy: Is it the place of human beings to engineer the climate in response to climate change? What is our human role in this earth system?</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Physics: Which greenhouse gases trap the most heat and why? What is the principle behind solar radiation management and do you think it would work? Compare and contrast different types of renewable energy.</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3298000" y="3612332"/>
            <a:ext cx="14294682" cy="6674668"/>
          </a:xfrm>
          <a:custGeom>
            <a:avLst/>
            <a:gdLst/>
            <a:ahLst/>
            <a:cxnLst/>
            <a:rect r="r" b="b" t="t" l="l"/>
            <a:pathLst>
              <a:path h="6674668" w="14294682">
                <a:moveTo>
                  <a:pt x="0" y="0"/>
                </a:moveTo>
                <a:lnTo>
                  <a:pt x="14294682" y="0"/>
                </a:lnTo>
                <a:lnTo>
                  <a:pt x="14294682" y="6674668"/>
                </a:lnTo>
                <a:lnTo>
                  <a:pt x="0" y="6674668"/>
                </a:lnTo>
                <a:lnTo>
                  <a:pt x="0" y="0"/>
                </a:lnTo>
                <a:close/>
              </a:path>
            </a:pathLst>
          </a:custGeom>
          <a:blipFill>
            <a:blip r:embed="rId3"/>
            <a:stretch>
              <a:fillRect l="0" t="-37825" r="-35023" b="-24833"/>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14552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Political Science: Study the geo-political backdrop of climate change.</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4523127" y="3858081"/>
            <a:ext cx="10207047" cy="5741464"/>
          </a:xfrm>
          <a:custGeom>
            <a:avLst/>
            <a:gdLst/>
            <a:ahLst/>
            <a:cxnLst/>
            <a:rect r="r" b="b" t="t" l="l"/>
            <a:pathLst>
              <a:path h="5741464" w="10207047">
                <a:moveTo>
                  <a:pt x="0" y="0"/>
                </a:moveTo>
                <a:lnTo>
                  <a:pt x="10207048" y="0"/>
                </a:lnTo>
                <a:lnTo>
                  <a:pt x="10207048" y="5741464"/>
                </a:lnTo>
                <a:lnTo>
                  <a:pt x="0" y="5741464"/>
                </a:lnTo>
                <a:lnTo>
                  <a:pt x="0" y="0"/>
                </a:lnTo>
                <a:close/>
              </a:path>
            </a:pathLst>
          </a:custGeom>
          <a:blipFill>
            <a:blip r:embed="rId3"/>
            <a:stretch>
              <a:fillRect l="0" t="0" r="0" b="0"/>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
        <p:nvSpPr>
          <p:cNvPr name="Freeform 11" id="11"/>
          <p:cNvSpPr/>
          <p:nvPr/>
        </p:nvSpPr>
        <p:spPr>
          <a:xfrm flipH="false" flipV="false" rot="0">
            <a:off x="12953105" y="4117643"/>
            <a:ext cx="1777069" cy="2319467"/>
          </a:xfrm>
          <a:custGeom>
            <a:avLst/>
            <a:gdLst/>
            <a:ahLst/>
            <a:cxnLst/>
            <a:rect r="r" b="b" t="t" l="l"/>
            <a:pathLst>
              <a:path h="2319467" w="1777069">
                <a:moveTo>
                  <a:pt x="0" y="0"/>
                </a:moveTo>
                <a:lnTo>
                  <a:pt x="1777070" y="0"/>
                </a:lnTo>
                <a:lnTo>
                  <a:pt x="1777070" y="2319466"/>
                </a:lnTo>
                <a:lnTo>
                  <a:pt x="0" y="2319466"/>
                </a:lnTo>
                <a:lnTo>
                  <a:pt x="0" y="0"/>
                </a:lnTo>
                <a:close/>
              </a:path>
            </a:pathLst>
          </a:custGeom>
          <a:blipFill>
            <a:blip r:embed="rId3"/>
            <a:stretch>
              <a:fillRect l="0" t="-142674" r="-560637" b="-42034"/>
            </a:stretch>
          </a:blipFill>
        </p:spPr>
      </p:sp>
      <p:sp>
        <p:nvSpPr>
          <p:cNvPr name="Freeform 12" id="12"/>
          <p:cNvSpPr/>
          <p:nvPr/>
        </p:nvSpPr>
        <p:spPr>
          <a:xfrm flipH="false" flipV="false" rot="0">
            <a:off x="12953105" y="7285443"/>
            <a:ext cx="1478719" cy="1734006"/>
          </a:xfrm>
          <a:custGeom>
            <a:avLst/>
            <a:gdLst/>
            <a:ahLst/>
            <a:cxnLst/>
            <a:rect r="r" b="b" t="t" l="l"/>
            <a:pathLst>
              <a:path h="1734006" w="1478719">
                <a:moveTo>
                  <a:pt x="0" y="0"/>
                </a:moveTo>
                <a:lnTo>
                  <a:pt x="1478719" y="0"/>
                </a:lnTo>
                <a:lnTo>
                  <a:pt x="1478719" y="1734006"/>
                </a:lnTo>
                <a:lnTo>
                  <a:pt x="0" y="1734006"/>
                </a:lnTo>
                <a:lnTo>
                  <a:pt x="0" y="0"/>
                </a:lnTo>
                <a:close/>
              </a:path>
            </a:pathLst>
          </a:custGeom>
          <a:blipFill>
            <a:blip r:embed="rId3"/>
            <a:stretch>
              <a:fillRect l="0" t="-170034" r="-560637" b="-46864"/>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21981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Psychology: What are the mental health effects of climate change (see recent APA report)? What is the role of psychologists in addressing this crisis?</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9" id="9"/>
          <p:cNvSpPr/>
          <p:nvPr/>
        </p:nvSpPr>
        <p:spPr>
          <a:xfrm flipH="false" flipV="false" rot="0">
            <a:off x="6159805" y="3805553"/>
            <a:ext cx="9693772" cy="5452747"/>
          </a:xfrm>
          <a:custGeom>
            <a:avLst/>
            <a:gdLst/>
            <a:ahLst/>
            <a:cxnLst/>
            <a:rect r="r" b="b" t="t" l="l"/>
            <a:pathLst>
              <a:path h="5452747" w="9693772">
                <a:moveTo>
                  <a:pt x="0" y="0"/>
                </a:moveTo>
                <a:lnTo>
                  <a:pt x="9693772" y="0"/>
                </a:lnTo>
                <a:lnTo>
                  <a:pt x="9693772" y="5452747"/>
                </a:lnTo>
                <a:lnTo>
                  <a:pt x="0" y="5452747"/>
                </a:lnTo>
                <a:lnTo>
                  <a:pt x="0" y="0"/>
                </a:lnTo>
                <a:close/>
              </a:path>
            </a:pathLst>
          </a:custGeom>
          <a:blipFill>
            <a:blip r:embed="rId3"/>
            <a:stretch>
              <a:fillRect l="0" t="0" r="0" b="0"/>
            </a:stretch>
          </a:blipFill>
        </p:spPr>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Sociology: Scientists have known for decades what should be done in response to the climate crisis, and haven't been quiet about it. And yet, the crisis gets worse by the year. What factors in society are keeping us from doing the right thing?</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721651"/>
            <a:ext cx="13895913" cy="14552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Statistics: Analyze climate data (the international monetary fund's climate change dashboard is a good place to start).</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489612"/>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Theatre: Read/perform a play about climate change (try “The Trials” by Dawn King); what is the role of theatrical performance in opening conversations about difficult topics? How can a medium like theatre bring a "personal" element to something so vast and global</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489612"/>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Theatre: Read/perform a play about climate change (try “The Trials” by Dawn King); what is the role of theatrical performance in opening conversations about difficult topics? How can a medium like theatre bring a "personal" element to something so vast and global</a:t>
            </a: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Teach-in Topics</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814230" y="9258300"/>
            <a:ext cx="5765006" cy="1028700"/>
            <a:chOff x="0" y="0"/>
            <a:chExt cx="1049690" cy="187305"/>
          </a:xfrm>
        </p:grpSpPr>
        <p:sp>
          <p:nvSpPr>
            <p:cNvPr name="Freeform 3" id="3"/>
            <p:cNvSpPr/>
            <p:nvPr/>
          </p:nvSpPr>
          <p:spPr>
            <a:xfrm flipH="false" flipV="false" rot="0">
              <a:off x="0" y="0"/>
              <a:ext cx="1049690" cy="187305"/>
            </a:xfrm>
            <a:custGeom>
              <a:avLst/>
              <a:gdLst/>
              <a:ahLst/>
              <a:cxnLst/>
              <a:rect r="r" b="b" t="t" l="l"/>
              <a:pathLst>
                <a:path h="187305" w="1049690">
                  <a:moveTo>
                    <a:pt x="203200" y="0"/>
                  </a:moveTo>
                  <a:lnTo>
                    <a:pt x="846490" y="0"/>
                  </a:lnTo>
                  <a:lnTo>
                    <a:pt x="1049690" y="187305"/>
                  </a:lnTo>
                  <a:lnTo>
                    <a:pt x="0" y="187305"/>
                  </a:lnTo>
                  <a:lnTo>
                    <a:pt x="203200" y="0"/>
                  </a:lnTo>
                  <a:close/>
                </a:path>
              </a:pathLst>
            </a:custGeom>
            <a:solidFill>
              <a:srgbClr val="0D2024"/>
            </a:solidFill>
          </p:spPr>
        </p:sp>
        <p:sp>
          <p:nvSpPr>
            <p:cNvPr name="TextBox 4" id="4"/>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1028700" y="0"/>
            <a:ext cx="6761981" cy="10287000"/>
          </a:xfrm>
          <a:custGeom>
            <a:avLst/>
            <a:gdLst/>
            <a:ahLst/>
            <a:cxnLst/>
            <a:rect r="r" b="b" t="t" l="l"/>
            <a:pathLst>
              <a:path h="10287000" w="6761981">
                <a:moveTo>
                  <a:pt x="0" y="0"/>
                </a:moveTo>
                <a:lnTo>
                  <a:pt x="6761981" y="0"/>
                </a:lnTo>
                <a:lnTo>
                  <a:pt x="6761981" y="10287000"/>
                </a:lnTo>
                <a:lnTo>
                  <a:pt x="0" y="10287000"/>
                </a:lnTo>
                <a:lnTo>
                  <a:pt x="0" y="0"/>
                </a:lnTo>
                <a:close/>
              </a:path>
            </a:pathLst>
          </a:custGeom>
          <a:blipFill>
            <a:blip r:embed="rId2"/>
            <a:stretch>
              <a:fillRect l="0" t="0" r="-8795" b="0"/>
            </a:stretch>
          </a:blipFill>
        </p:spPr>
      </p:sp>
      <p:sp>
        <p:nvSpPr>
          <p:cNvPr name="TextBox 6" id="6"/>
          <p:cNvSpPr txBox="true"/>
          <p:nvPr/>
        </p:nvSpPr>
        <p:spPr>
          <a:xfrm rot="0">
            <a:off x="8581433" y="4705350"/>
            <a:ext cx="8115300" cy="885825"/>
          </a:xfrm>
          <a:prstGeom prst="rect">
            <a:avLst/>
          </a:prstGeom>
        </p:spPr>
        <p:txBody>
          <a:bodyPr anchor="t" rtlCol="false" tIns="0" lIns="0" bIns="0" rIns="0">
            <a:spAutoFit/>
          </a:bodyPr>
          <a:lstStyle/>
          <a:p>
            <a:pPr>
              <a:lnSpc>
                <a:spcPts val="7080"/>
              </a:lnSpc>
            </a:pPr>
            <a:r>
              <a:rPr lang="en-US" sz="5900">
                <a:solidFill>
                  <a:srgbClr val="0D2024"/>
                </a:solidFill>
                <a:latin typeface="TT Hoves Bold Italics"/>
              </a:rPr>
              <a:t>MAKING THE ASK</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461037"/>
            <a:ext cx="12942793" cy="1907996"/>
          </a:xfrm>
          <a:prstGeom prst="rect">
            <a:avLst/>
          </a:prstGeom>
        </p:spPr>
        <p:txBody>
          <a:bodyPr anchor="t" rtlCol="false" tIns="0" lIns="0" bIns="0" rIns="0">
            <a:spAutoFit/>
          </a:bodyPr>
          <a:lstStyle/>
          <a:p>
            <a:pPr algn="just">
              <a:lnSpc>
                <a:spcPts val="7709"/>
              </a:lnSpc>
            </a:pPr>
            <a:r>
              <a:rPr lang="en-US" sz="5507">
                <a:solidFill>
                  <a:srgbClr val="000000"/>
                </a:solidFill>
                <a:latin typeface="TT Hoves"/>
              </a:rPr>
              <a:t>We invite you to conduct your own Climate Teach-in!</a:t>
            </a:r>
          </a:p>
        </p:txBody>
      </p:sp>
      <p:sp>
        <p:nvSpPr>
          <p:cNvPr name="TextBox 10" id="10"/>
          <p:cNvSpPr txBox="true"/>
          <p:nvPr/>
        </p:nvSpPr>
        <p:spPr>
          <a:xfrm rot="0">
            <a:off x="805129" y="995362"/>
            <a:ext cx="5945584" cy="1285875"/>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ASK</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489612"/>
            <a:ext cx="13895913" cy="36840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Coordinate with us!</a:t>
            </a:r>
          </a:p>
          <a:p>
            <a:pPr algn="just">
              <a:lnSpc>
                <a:spcPts val="5889"/>
              </a:lnSpc>
            </a:pPr>
          </a:p>
          <a:p>
            <a:pPr algn="just">
              <a:lnSpc>
                <a:spcPts val="5889"/>
              </a:lnSpc>
            </a:pPr>
            <a:r>
              <a:rPr lang="en-US" sz="4207">
                <a:solidFill>
                  <a:srgbClr val="000000"/>
                </a:solidFill>
                <a:latin typeface="TT Hoves"/>
              </a:rPr>
              <a:t>Register your Teach-in here:</a:t>
            </a:r>
          </a:p>
          <a:p>
            <a:pPr algn="just">
              <a:lnSpc>
                <a:spcPts val="5889"/>
              </a:lnSpc>
            </a:pPr>
            <a:r>
              <a:rPr lang="en-US" sz="4207">
                <a:solidFill>
                  <a:srgbClr val="000000"/>
                </a:solidFill>
                <a:latin typeface="TT Hoves"/>
              </a:rPr>
              <a:t>https://earthday.maps.arcgis.com/apps/dashboards/3099472c8d794908917c23d06dffd2cb</a:t>
            </a:r>
          </a:p>
        </p:txBody>
      </p:sp>
      <p:sp>
        <p:nvSpPr>
          <p:cNvPr name="TextBox 10" id="10"/>
          <p:cNvSpPr txBox="true"/>
          <p:nvPr/>
        </p:nvSpPr>
        <p:spPr>
          <a:xfrm rot="0">
            <a:off x="805129" y="995362"/>
            <a:ext cx="5945584" cy="1285875"/>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ASK</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3363387" y="4489612"/>
            <a:ext cx="13895913" cy="294114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As you participate by making climate a class, you will receive an International Certificate of Appreciation from Bard College, New York and will be an official partner of Worldwide Teach-in for Climate and Justice Program</a:t>
            </a:r>
          </a:p>
        </p:txBody>
      </p:sp>
      <p:sp>
        <p:nvSpPr>
          <p:cNvPr name="TextBox 10" id="10"/>
          <p:cNvSpPr txBox="true"/>
          <p:nvPr/>
        </p:nvSpPr>
        <p:spPr>
          <a:xfrm rot="0">
            <a:off x="805129" y="995362"/>
            <a:ext cx="5945584" cy="1285875"/>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THE ASK</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567" y="302146"/>
            <a:ext cx="12962433" cy="2672307"/>
          </a:xfrm>
          <a:custGeom>
            <a:avLst/>
            <a:gdLst/>
            <a:ahLst/>
            <a:cxnLst/>
            <a:rect r="r" b="b" t="t" l="l"/>
            <a:pathLst>
              <a:path h="2672307" w="12962433">
                <a:moveTo>
                  <a:pt x="0" y="0"/>
                </a:moveTo>
                <a:lnTo>
                  <a:pt x="12962433" y="0"/>
                </a:lnTo>
                <a:lnTo>
                  <a:pt x="12962433" y="2672308"/>
                </a:lnTo>
                <a:lnTo>
                  <a:pt x="0" y="2672308"/>
                </a:lnTo>
                <a:lnTo>
                  <a:pt x="0" y="0"/>
                </a:lnTo>
                <a:close/>
              </a:path>
            </a:pathLst>
          </a:custGeom>
          <a:blipFill>
            <a:blip r:embed="rId2"/>
            <a:stretch>
              <a:fillRect l="0" t="-57514" r="-24324" b="-43503"/>
            </a:stretch>
          </a:blipFill>
        </p:spPr>
      </p:sp>
      <p:grpSp>
        <p:nvGrpSpPr>
          <p:cNvPr name="Group 3" id="3"/>
          <p:cNvGrpSpPr/>
          <p:nvPr/>
        </p:nvGrpSpPr>
        <p:grpSpPr>
          <a:xfrm rot="-10800000">
            <a:off x="-3777921" y="2376440"/>
            <a:ext cx="7555842" cy="3482406"/>
            <a:chOff x="0" y="0"/>
            <a:chExt cx="406400" cy="187305"/>
          </a:xfrm>
        </p:grpSpPr>
        <p:sp>
          <p:nvSpPr>
            <p:cNvPr name="Freeform 4" id="4"/>
            <p:cNvSpPr/>
            <p:nvPr/>
          </p:nvSpPr>
          <p:spPr>
            <a:xfrm flipH="false" flipV="false" rot="0">
              <a:off x="0" y="0"/>
              <a:ext cx="406400" cy="187305"/>
            </a:xfrm>
            <a:custGeom>
              <a:avLst/>
              <a:gdLst/>
              <a:ahLst/>
              <a:cxnLst/>
              <a:rect r="r" b="b" t="t" l="l"/>
              <a:pathLst>
                <a:path h="187305" w="406400">
                  <a:moveTo>
                    <a:pt x="203200" y="0"/>
                  </a:moveTo>
                  <a:lnTo>
                    <a:pt x="203200" y="0"/>
                  </a:lnTo>
                  <a:lnTo>
                    <a:pt x="406400" y="187305"/>
                  </a:lnTo>
                  <a:lnTo>
                    <a:pt x="0" y="187305"/>
                  </a:lnTo>
                  <a:lnTo>
                    <a:pt x="203200" y="0"/>
                  </a:lnTo>
                  <a:close/>
                </a:path>
              </a:pathLst>
            </a:custGeom>
            <a:solidFill>
              <a:srgbClr val="0F7875"/>
            </a:solidFill>
          </p:spPr>
        </p:sp>
        <p:sp>
          <p:nvSpPr>
            <p:cNvPr name="TextBox 5" id="5"/>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10800000">
            <a:off x="-4109936" y="0"/>
            <a:ext cx="13253936" cy="3370693"/>
            <a:chOff x="0" y="0"/>
            <a:chExt cx="736505" cy="187305"/>
          </a:xfrm>
        </p:grpSpPr>
        <p:sp>
          <p:nvSpPr>
            <p:cNvPr name="Freeform 7" id="7"/>
            <p:cNvSpPr/>
            <p:nvPr/>
          </p:nvSpPr>
          <p:spPr>
            <a:xfrm flipH="false" flipV="false" rot="0">
              <a:off x="0" y="0"/>
              <a:ext cx="736505" cy="187305"/>
            </a:xfrm>
            <a:custGeom>
              <a:avLst/>
              <a:gdLst/>
              <a:ahLst/>
              <a:cxnLst/>
              <a:rect r="r" b="b" t="t" l="l"/>
              <a:pathLst>
                <a:path h="187305" w="736505">
                  <a:moveTo>
                    <a:pt x="203200" y="0"/>
                  </a:moveTo>
                  <a:lnTo>
                    <a:pt x="533305" y="0"/>
                  </a:lnTo>
                  <a:lnTo>
                    <a:pt x="736505" y="187305"/>
                  </a:lnTo>
                  <a:lnTo>
                    <a:pt x="0" y="187305"/>
                  </a:lnTo>
                  <a:lnTo>
                    <a:pt x="203200" y="0"/>
                  </a:lnTo>
                  <a:close/>
                </a:path>
              </a:pathLst>
            </a:custGeom>
            <a:solidFill>
              <a:srgbClr val="0D2024"/>
            </a:solidFill>
          </p:spPr>
        </p:sp>
        <p:sp>
          <p:nvSpPr>
            <p:cNvPr name="TextBox 8" id="8"/>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TextBox 9" id="9"/>
          <p:cNvSpPr txBox="true"/>
          <p:nvPr/>
        </p:nvSpPr>
        <p:spPr>
          <a:xfrm rot="0">
            <a:off x="2999857" y="4041443"/>
            <a:ext cx="15288143" cy="5169990"/>
          </a:xfrm>
          <a:prstGeom prst="rect">
            <a:avLst/>
          </a:prstGeom>
        </p:spPr>
        <p:txBody>
          <a:bodyPr anchor="t" rtlCol="false" tIns="0" lIns="0" bIns="0" rIns="0">
            <a:spAutoFit/>
          </a:bodyPr>
          <a:lstStyle/>
          <a:p>
            <a:pPr algn="just">
              <a:lnSpc>
                <a:spcPts val="5889"/>
              </a:lnSpc>
            </a:pPr>
            <a:r>
              <a:rPr lang="en-US" sz="4207">
                <a:solidFill>
                  <a:srgbClr val="000000"/>
                </a:solidFill>
                <a:latin typeface="TT Hoves"/>
              </a:rPr>
              <a:t>Facebook Page: Worldwide Teach-In for Climate PH</a:t>
            </a:r>
          </a:p>
          <a:p>
            <a:pPr algn="just">
              <a:lnSpc>
                <a:spcPts val="5889"/>
              </a:lnSpc>
            </a:pPr>
            <a:r>
              <a:rPr lang="en-US" sz="4207">
                <a:solidFill>
                  <a:srgbClr val="000000"/>
                </a:solidFill>
                <a:latin typeface="TT Hoves"/>
              </a:rPr>
              <a:t>Instagram: https://www.instagram.com/worldwideteachin_ph</a:t>
            </a:r>
          </a:p>
          <a:p>
            <a:pPr algn="just">
              <a:lnSpc>
                <a:spcPts val="5889"/>
              </a:lnSpc>
            </a:pPr>
            <a:r>
              <a:rPr lang="en-US" sz="4207">
                <a:solidFill>
                  <a:srgbClr val="000000"/>
                </a:solidFill>
                <a:latin typeface="TT Hoves"/>
              </a:rPr>
              <a:t>Twitter: https://twitter.com/wwteachin_ph</a:t>
            </a:r>
          </a:p>
          <a:p>
            <a:pPr algn="just">
              <a:lnSpc>
                <a:spcPts val="5889"/>
              </a:lnSpc>
            </a:pPr>
            <a:r>
              <a:rPr lang="en-US" sz="4207">
                <a:solidFill>
                  <a:srgbClr val="000000"/>
                </a:solidFill>
                <a:latin typeface="TT Hoves"/>
              </a:rPr>
              <a:t>Website: worldwideteachin.org</a:t>
            </a:r>
          </a:p>
          <a:p>
            <a:pPr algn="just">
              <a:lnSpc>
                <a:spcPts val="5889"/>
              </a:lnSpc>
            </a:pPr>
            <a:r>
              <a:rPr lang="en-US" sz="4207">
                <a:solidFill>
                  <a:srgbClr val="000000"/>
                </a:solidFill>
                <a:latin typeface="TT Hoves"/>
              </a:rPr>
              <a:t>Email: worldwideteachinph@gmail.com</a:t>
            </a:r>
          </a:p>
          <a:p>
            <a:pPr algn="just">
              <a:lnSpc>
                <a:spcPts val="5889"/>
              </a:lnSpc>
            </a:pPr>
          </a:p>
          <a:p>
            <a:pPr algn="just">
              <a:lnSpc>
                <a:spcPts val="5889"/>
              </a:lnSpc>
            </a:pPr>
          </a:p>
        </p:txBody>
      </p:sp>
      <p:sp>
        <p:nvSpPr>
          <p:cNvPr name="TextBox 10" id="10"/>
          <p:cNvSpPr txBox="true"/>
          <p:nvPr/>
        </p:nvSpPr>
        <p:spPr>
          <a:xfrm rot="0">
            <a:off x="805129" y="352425"/>
            <a:ext cx="5945584" cy="2571750"/>
          </a:xfrm>
          <a:prstGeom prst="rect">
            <a:avLst/>
          </a:prstGeom>
        </p:spPr>
        <p:txBody>
          <a:bodyPr anchor="t" rtlCol="false" tIns="0" lIns="0" bIns="0" rIns="0">
            <a:spAutoFit/>
          </a:bodyPr>
          <a:lstStyle/>
          <a:p>
            <a:pPr>
              <a:lnSpc>
                <a:spcPts val="10199"/>
              </a:lnSpc>
            </a:pPr>
            <a:r>
              <a:rPr lang="en-US" sz="8499">
                <a:solidFill>
                  <a:srgbClr val="FFFFFF"/>
                </a:solidFill>
                <a:latin typeface="TT Hoves Bold"/>
              </a:rPr>
              <a:t>Keep in touched</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814230" y="9258300"/>
            <a:ext cx="5765006" cy="1028700"/>
            <a:chOff x="0" y="0"/>
            <a:chExt cx="1049690" cy="187305"/>
          </a:xfrm>
        </p:grpSpPr>
        <p:sp>
          <p:nvSpPr>
            <p:cNvPr name="Freeform 3" id="3"/>
            <p:cNvSpPr/>
            <p:nvPr/>
          </p:nvSpPr>
          <p:spPr>
            <a:xfrm flipH="false" flipV="false" rot="0">
              <a:off x="0" y="0"/>
              <a:ext cx="1049690" cy="187305"/>
            </a:xfrm>
            <a:custGeom>
              <a:avLst/>
              <a:gdLst/>
              <a:ahLst/>
              <a:cxnLst/>
              <a:rect r="r" b="b" t="t" l="l"/>
              <a:pathLst>
                <a:path h="187305" w="1049690">
                  <a:moveTo>
                    <a:pt x="203200" y="0"/>
                  </a:moveTo>
                  <a:lnTo>
                    <a:pt x="846490" y="0"/>
                  </a:lnTo>
                  <a:lnTo>
                    <a:pt x="1049690" y="187305"/>
                  </a:lnTo>
                  <a:lnTo>
                    <a:pt x="0" y="187305"/>
                  </a:lnTo>
                  <a:lnTo>
                    <a:pt x="203200" y="0"/>
                  </a:lnTo>
                  <a:close/>
                </a:path>
              </a:pathLst>
            </a:custGeom>
            <a:solidFill>
              <a:srgbClr val="0D2024"/>
            </a:solidFill>
          </p:spPr>
        </p:sp>
        <p:sp>
          <p:nvSpPr>
            <p:cNvPr name="TextBox 4" id="4"/>
            <p:cNvSpPr txBox="true"/>
            <p:nvPr/>
          </p:nvSpPr>
          <p:spPr>
            <a:xfrm>
              <a:off x="127000" y="-38100"/>
              <a:ext cx="558800" cy="647700"/>
            </a:xfrm>
            <a:prstGeom prst="rect">
              <a:avLst/>
            </a:prstGeom>
          </p:spPr>
          <p:txBody>
            <a:bodyPr anchor="ctr" rtlCol="false" tIns="50800" lIns="50800" bIns="50800" rIns="50800"/>
            <a:lstStyle/>
            <a:p>
              <a:pPr algn="ctr">
                <a:lnSpc>
                  <a:spcPts val="2100"/>
                </a:lnSpc>
              </a:pPr>
            </a:p>
          </p:txBody>
        </p:sp>
      </p:grpSp>
      <p:sp>
        <p:nvSpPr>
          <p:cNvPr name="Freeform 5" id="5"/>
          <p:cNvSpPr/>
          <p:nvPr/>
        </p:nvSpPr>
        <p:spPr>
          <a:xfrm flipH="false" flipV="false" rot="0">
            <a:off x="1028700" y="0"/>
            <a:ext cx="6761981" cy="10287000"/>
          </a:xfrm>
          <a:custGeom>
            <a:avLst/>
            <a:gdLst/>
            <a:ahLst/>
            <a:cxnLst/>
            <a:rect r="r" b="b" t="t" l="l"/>
            <a:pathLst>
              <a:path h="10287000" w="6761981">
                <a:moveTo>
                  <a:pt x="0" y="0"/>
                </a:moveTo>
                <a:lnTo>
                  <a:pt x="6761981" y="0"/>
                </a:lnTo>
                <a:lnTo>
                  <a:pt x="6761981" y="10287000"/>
                </a:lnTo>
                <a:lnTo>
                  <a:pt x="0" y="10287000"/>
                </a:lnTo>
                <a:lnTo>
                  <a:pt x="0" y="0"/>
                </a:lnTo>
                <a:close/>
              </a:path>
            </a:pathLst>
          </a:custGeom>
          <a:blipFill>
            <a:blip r:embed="rId2"/>
            <a:stretch>
              <a:fillRect l="0" t="0" r="-8795" b="0"/>
            </a:stretch>
          </a:blipFill>
        </p:spPr>
      </p:sp>
      <p:sp>
        <p:nvSpPr>
          <p:cNvPr name="TextBox 6" id="6"/>
          <p:cNvSpPr txBox="true"/>
          <p:nvPr/>
        </p:nvSpPr>
        <p:spPr>
          <a:xfrm rot="0">
            <a:off x="8581433" y="3362325"/>
            <a:ext cx="8115300" cy="3571875"/>
          </a:xfrm>
          <a:prstGeom prst="rect">
            <a:avLst/>
          </a:prstGeom>
        </p:spPr>
        <p:txBody>
          <a:bodyPr anchor="t" rtlCol="false" tIns="0" lIns="0" bIns="0" rIns="0">
            <a:spAutoFit/>
          </a:bodyPr>
          <a:lstStyle/>
          <a:p>
            <a:pPr>
              <a:lnSpc>
                <a:spcPts val="7080"/>
              </a:lnSpc>
            </a:pPr>
            <a:r>
              <a:rPr lang="en-US" sz="5900">
                <a:solidFill>
                  <a:srgbClr val="0D2024"/>
                </a:solidFill>
                <a:latin typeface="TT Hoves Bold Italics"/>
              </a:rPr>
              <a:t>FOR CLIMATE JUSTICE,</a:t>
            </a:r>
          </a:p>
          <a:p>
            <a:pPr>
              <a:lnSpc>
                <a:spcPts val="7080"/>
              </a:lnSpc>
            </a:pPr>
          </a:p>
          <a:p>
            <a:pPr>
              <a:lnSpc>
                <a:spcPts val="7080"/>
              </a:lnSpc>
            </a:pPr>
            <a:r>
              <a:rPr lang="en-US" sz="5900">
                <a:solidFill>
                  <a:srgbClr val="0D2024"/>
                </a:solidFill>
                <a:latin typeface="TT Hoves Bold Italics"/>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DAFc3H7qvus</dc:identifier>
  <dcterms:modified xsi:type="dcterms:W3CDTF">2011-08-01T06:04:30Z</dcterms:modified>
  <cp:revision>1</cp:revision>
  <dc:title>WWTI #MakeClimateAClass</dc:title>
</cp:coreProperties>
</file>