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1"/>
    <p:sldId id="257" r:id="rId22"/>
    <p:sldId id="258" r:id="rId23"/>
    <p:sldId id="259" r:id="rId24"/>
    <p:sldId id="260" r:id="rId25"/>
    <p:sldId id="261" r:id="rId26"/>
    <p:sldId id="262" r:id="rId27"/>
    <p:sldId id="263" r:id="rId28"/>
    <p:sldId id="264" r:id="rId29"/>
    <p:sldId id="265" r:id="rId3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ubao Narrow" charset="1" panose="02000506000000000000"/>
      <p:regular r:id="rId10"/>
    </p:embeddedFont>
    <p:embeddedFont>
      <p:font typeface="Open Sans Extra Bold" charset="1" panose="020B0906030804020204"/>
      <p:regular r:id="rId11"/>
    </p:embeddedFont>
    <p:embeddedFont>
      <p:font typeface="Open Sans Extra Bold Italics" charset="1" panose="020B0906030804020204"/>
      <p:regular r:id="rId12"/>
    </p:embeddedFont>
    <p:embeddedFont>
      <p:font typeface="Open Sans" charset="1" panose="020B0606030504020204"/>
      <p:regular r:id="rId13"/>
    </p:embeddedFont>
    <p:embeddedFont>
      <p:font typeface="Open Sans Bold" charset="1" panose="020B0806030504020204"/>
      <p:regular r:id="rId14"/>
    </p:embeddedFont>
    <p:embeddedFont>
      <p:font typeface="Open Sans Italics" charset="1" panose="020B0606030504020204"/>
      <p:regular r:id="rId15"/>
    </p:embeddedFont>
    <p:embeddedFont>
      <p:font typeface="Open Sans Bold Italics" charset="1" panose="020B0806030504020204"/>
      <p:regular r:id="rId16"/>
    </p:embeddedFont>
    <p:embeddedFont>
      <p:font typeface="Open Sans Light" charset="1" panose="020B0306030504020204"/>
      <p:regular r:id="rId17"/>
    </p:embeddedFont>
    <p:embeddedFont>
      <p:font typeface="Open Sans Light Italics" charset="1" panose="020B0306030504020204"/>
      <p:regular r:id="rId18"/>
    </p:embeddedFont>
    <p:embeddedFont>
      <p:font typeface="Open Sans Ultra-Bold" charset="1" panose="00000000000000000000"/>
      <p:regular r:id="rId19"/>
    </p:embeddedFont>
    <p:embeddedFont>
      <p:font typeface="Open Sans Ultra-Bold Italics"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slides/slide1.xml" Type="http://schemas.openxmlformats.org/officeDocument/2006/relationships/slide"/><Relationship Id="rId22" Target="slides/slide2.xml" Type="http://schemas.openxmlformats.org/officeDocument/2006/relationships/slide"/><Relationship Id="rId23" Target="slides/slide3.xml" Type="http://schemas.openxmlformats.org/officeDocument/2006/relationships/slide"/><Relationship Id="rId24" Target="slides/slide4.xml" Type="http://schemas.openxmlformats.org/officeDocument/2006/relationships/slide"/><Relationship Id="rId25" Target="slides/slide5.xml" Type="http://schemas.openxmlformats.org/officeDocument/2006/relationships/slide"/><Relationship Id="rId26" Target="slides/slide6.xml" Type="http://schemas.openxmlformats.org/officeDocument/2006/relationships/slide"/><Relationship Id="rId27" Target="slides/slide7.xml" Type="http://schemas.openxmlformats.org/officeDocument/2006/relationships/slide"/><Relationship Id="rId28" Target="slides/slide8.xml" Type="http://schemas.openxmlformats.org/officeDocument/2006/relationships/slide"/><Relationship Id="rId29" Target="slides/slide9.xml" Type="http://schemas.openxmlformats.org/officeDocument/2006/relationships/slide"/><Relationship Id="rId3" Target="viewProps.xml" Type="http://schemas.openxmlformats.org/officeDocument/2006/relationships/viewProps"/><Relationship Id="rId30" Target="slides/slide10.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4.jpeg" Type="http://schemas.openxmlformats.org/officeDocument/2006/relationships/image"/><Relationship Id="rId5" Target="../media/image2.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2.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2.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2.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3"/>
            <a:stretch>
              <a:fillRect l="0" t="0" r="0" b="0"/>
            </a:stretch>
          </a:blipFill>
        </p:spPr>
      </p:sp>
      <p:sp>
        <p:nvSpPr>
          <p:cNvPr name="TextBox 4" id="4"/>
          <p:cNvSpPr txBox="true"/>
          <p:nvPr/>
        </p:nvSpPr>
        <p:spPr>
          <a:xfrm rot="0">
            <a:off x="1580933" y="2875804"/>
            <a:ext cx="15126134" cy="4309283"/>
          </a:xfrm>
          <a:prstGeom prst="rect">
            <a:avLst/>
          </a:prstGeom>
        </p:spPr>
        <p:txBody>
          <a:bodyPr anchor="t" rtlCol="false" tIns="0" lIns="0" bIns="0" rIns="0">
            <a:spAutoFit/>
          </a:bodyPr>
          <a:lstStyle/>
          <a:p>
            <a:pPr algn="ctr">
              <a:lnSpc>
                <a:spcPts val="33496"/>
              </a:lnSpc>
            </a:pPr>
            <a:r>
              <a:rPr lang="en-US" sz="23926">
                <a:solidFill>
                  <a:srgbClr val="7D392C"/>
                </a:solidFill>
                <a:latin typeface="Cubao Narrow"/>
              </a:rPr>
              <a:t>Anak ng Pasig</a:t>
            </a:r>
          </a:p>
        </p:txBody>
      </p:sp>
      <p:sp>
        <p:nvSpPr>
          <p:cNvPr name="TextBox 5" id="5"/>
          <p:cNvSpPr txBox="true"/>
          <p:nvPr/>
        </p:nvSpPr>
        <p:spPr>
          <a:xfrm rot="0">
            <a:off x="5344620" y="2112614"/>
            <a:ext cx="7598759" cy="804174"/>
          </a:xfrm>
          <a:prstGeom prst="rect">
            <a:avLst/>
          </a:prstGeom>
        </p:spPr>
        <p:txBody>
          <a:bodyPr anchor="t" rtlCol="false" tIns="0" lIns="0" bIns="0" rIns="0">
            <a:spAutoFit/>
          </a:bodyPr>
          <a:lstStyle/>
          <a:p>
            <a:pPr algn="ctr">
              <a:lnSpc>
                <a:spcPts val="5886"/>
              </a:lnSpc>
            </a:pPr>
            <a:r>
              <a:rPr lang="en-US" sz="6540">
                <a:solidFill>
                  <a:srgbClr val="FFFFFF"/>
                </a:solidFill>
                <a:latin typeface="Open Sans Extra Bold"/>
              </a:rPr>
              <a:t>LESSON PLAN</a:t>
            </a:r>
          </a:p>
        </p:txBody>
      </p:sp>
      <p:sp>
        <p:nvSpPr>
          <p:cNvPr name="TextBox 6" id="6"/>
          <p:cNvSpPr txBox="true"/>
          <p:nvPr/>
        </p:nvSpPr>
        <p:spPr>
          <a:xfrm rot="0">
            <a:off x="13283155" y="9220200"/>
            <a:ext cx="4339089" cy="334231"/>
          </a:xfrm>
          <a:prstGeom prst="rect">
            <a:avLst/>
          </a:prstGeom>
        </p:spPr>
        <p:txBody>
          <a:bodyPr anchor="t" rtlCol="false" tIns="0" lIns="0" bIns="0" rIns="0">
            <a:spAutoFit/>
          </a:bodyPr>
          <a:lstStyle/>
          <a:p>
            <a:pPr algn="ctr">
              <a:lnSpc>
                <a:spcPts val="2778"/>
              </a:lnSpc>
            </a:pPr>
            <a:r>
              <a:rPr lang="en-US" sz="1984">
                <a:solidFill>
                  <a:srgbClr val="000000"/>
                </a:solidFill>
                <a:latin typeface="Open Sans"/>
              </a:rPr>
              <a:t>This lesson plan is created by: Toni 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9297503" y="8371600"/>
            <a:ext cx="7842473" cy="1735147"/>
          </a:xfrm>
          <a:custGeom>
            <a:avLst/>
            <a:gdLst/>
            <a:ahLst/>
            <a:cxnLst/>
            <a:rect r="r" b="b" t="t" l="l"/>
            <a:pathLst>
              <a:path h="1735147" w="7842473">
                <a:moveTo>
                  <a:pt x="0" y="0"/>
                </a:moveTo>
                <a:lnTo>
                  <a:pt x="7842473" y="0"/>
                </a:lnTo>
                <a:lnTo>
                  <a:pt x="7842473" y="1735147"/>
                </a:lnTo>
                <a:lnTo>
                  <a:pt x="0" y="1735147"/>
                </a:lnTo>
                <a:lnTo>
                  <a:pt x="0" y="0"/>
                </a:lnTo>
                <a:close/>
              </a:path>
            </a:pathLst>
          </a:custGeom>
          <a:blipFill>
            <a:blip r:embed="rId3">
              <a:alphaModFix amt="75000"/>
            </a:blip>
            <a:stretch>
              <a:fillRect l="0" t="0" r="0" b="0"/>
            </a:stretch>
          </a:blipFill>
        </p:spPr>
      </p:sp>
      <p:sp>
        <p:nvSpPr>
          <p:cNvPr name="Freeform 4" id="4"/>
          <p:cNvSpPr/>
          <p:nvPr/>
        </p:nvSpPr>
        <p:spPr>
          <a:xfrm flipH="false" flipV="false" rot="0">
            <a:off x="1148024" y="8371600"/>
            <a:ext cx="7842473" cy="1735147"/>
          </a:xfrm>
          <a:custGeom>
            <a:avLst/>
            <a:gdLst/>
            <a:ahLst/>
            <a:cxnLst/>
            <a:rect r="r" b="b" t="t" l="l"/>
            <a:pathLst>
              <a:path h="1735147" w="7842473">
                <a:moveTo>
                  <a:pt x="0" y="0"/>
                </a:moveTo>
                <a:lnTo>
                  <a:pt x="7842473" y="0"/>
                </a:lnTo>
                <a:lnTo>
                  <a:pt x="7842473" y="1735147"/>
                </a:lnTo>
                <a:lnTo>
                  <a:pt x="0" y="1735147"/>
                </a:lnTo>
                <a:lnTo>
                  <a:pt x="0" y="0"/>
                </a:lnTo>
                <a:close/>
              </a:path>
            </a:pathLst>
          </a:custGeom>
          <a:blipFill>
            <a:blip r:embed="rId3">
              <a:alphaModFix amt="75000"/>
            </a:blip>
            <a:stretch>
              <a:fillRect l="0" t="0" r="0" b="0"/>
            </a:stretch>
          </a:blipFill>
        </p:spPr>
      </p:sp>
      <p:grpSp>
        <p:nvGrpSpPr>
          <p:cNvPr name="Group 5" id="5"/>
          <p:cNvGrpSpPr/>
          <p:nvPr/>
        </p:nvGrpSpPr>
        <p:grpSpPr>
          <a:xfrm rot="0">
            <a:off x="9458576" y="2832130"/>
            <a:ext cx="7520327" cy="6629073"/>
            <a:chOff x="0" y="0"/>
            <a:chExt cx="1980662" cy="1745929"/>
          </a:xfrm>
        </p:grpSpPr>
        <p:sp>
          <p:nvSpPr>
            <p:cNvPr name="Freeform 6" id="6"/>
            <p:cNvSpPr/>
            <p:nvPr/>
          </p:nvSpPr>
          <p:spPr>
            <a:xfrm flipH="false" flipV="false" rot="0">
              <a:off x="0" y="0"/>
              <a:ext cx="1980662" cy="1745929"/>
            </a:xfrm>
            <a:custGeom>
              <a:avLst/>
              <a:gdLst/>
              <a:ahLst/>
              <a:cxnLst/>
              <a:rect r="r" b="b" t="t" l="l"/>
              <a:pathLst>
                <a:path h="1745929" w="1980662">
                  <a:moveTo>
                    <a:pt x="52503" y="0"/>
                  </a:moveTo>
                  <a:lnTo>
                    <a:pt x="1928159" y="0"/>
                  </a:lnTo>
                  <a:cubicBezTo>
                    <a:pt x="1942084" y="0"/>
                    <a:pt x="1955438" y="5532"/>
                    <a:pt x="1965284" y="15378"/>
                  </a:cubicBezTo>
                  <a:cubicBezTo>
                    <a:pt x="1975131" y="25224"/>
                    <a:pt x="1980662" y="38578"/>
                    <a:pt x="1980662" y="52503"/>
                  </a:cubicBezTo>
                  <a:lnTo>
                    <a:pt x="1980662" y="1693426"/>
                  </a:lnTo>
                  <a:cubicBezTo>
                    <a:pt x="1980662" y="1707351"/>
                    <a:pt x="1975131" y="1720705"/>
                    <a:pt x="1965284" y="1730551"/>
                  </a:cubicBezTo>
                  <a:cubicBezTo>
                    <a:pt x="1955438" y="1740397"/>
                    <a:pt x="1942084" y="1745929"/>
                    <a:pt x="1928159" y="1745929"/>
                  </a:cubicBezTo>
                  <a:lnTo>
                    <a:pt x="52503" y="1745929"/>
                  </a:lnTo>
                  <a:cubicBezTo>
                    <a:pt x="38578" y="1745929"/>
                    <a:pt x="25224" y="1740397"/>
                    <a:pt x="15378" y="1730551"/>
                  </a:cubicBezTo>
                  <a:cubicBezTo>
                    <a:pt x="5532" y="1720705"/>
                    <a:pt x="0" y="1707351"/>
                    <a:pt x="0" y="1693426"/>
                  </a:cubicBezTo>
                  <a:lnTo>
                    <a:pt x="0" y="52503"/>
                  </a:lnTo>
                  <a:cubicBezTo>
                    <a:pt x="0" y="38578"/>
                    <a:pt x="5532" y="25224"/>
                    <a:pt x="15378" y="15378"/>
                  </a:cubicBezTo>
                  <a:cubicBezTo>
                    <a:pt x="25224" y="5532"/>
                    <a:pt x="38578" y="0"/>
                    <a:pt x="52503" y="0"/>
                  </a:cubicBezTo>
                  <a:close/>
                </a:path>
              </a:pathLst>
            </a:custGeom>
            <a:solidFill>
              <a:srgbClr val="FFFFFF"/>
            </a:solidFill>
          </p:spPr>
        </p:sp>
        <p:sp>
          <p:nvSpPr>
            <p:cNvPr name="TextBox 7" id="7"/>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1309097" y="2832130"/>
            <a:ext cx="7520327" cy="6629073"/>
            <a:chOff x="0" y="0"/>
            <a:chExt cx="1980662" cy="1745929"/>
          </a:xfrm>
        </p:grpSpPr>
        <p:sp>
          <p:nvSpPr>
            <p:cNvPr name="Freeform 9" id="9"/>
            <p:cNvSpPr/>
            <p:nvPr/>
          </p:nvSpPr>
          <p:spPr>
            <a:xfrm flipH="false" flipV="false" rot="0">
              <a:off x="0" y="0"/>
              <a:ext cx="1980662" cy="1745929"/>
            </a:xfrm>
            <a:custGeom>
              <a:avLst/>
              <a:gdLst/>
              <a:ahLst/>
              <a:cxnLst/>
              <a:rect r="r" b="b" t="t" l="l"/>
              <a:pathLst>
                <a:path h="1745929" w="1980662">
                  <a:moveTo>
                    <a:pt x="52503" y="0"/>
                  </a:moveTo>
                  <a:lnTo>
                    <a:pt x="1928159" y="0"/>
                  </a:lnTo>
                  <a:cubicBezTo>
                    <a:pt x="1942084" y="0"/>
                    <a:pt x="1955438" y="5532"/>
                    <a:pt x="1965284" y="15378"/>
                  </a:cubicBezTo>
                  <a:cubicBezTo>
                    <a:pt x="1975131" y="25224"/>
                    <a:pt x="1980662" y="38578"/>
                    <a:pt x="1980662" y="52503"/>
                  </a:cubicBezTo>
                  <a:lnTo>
                    <a:pt x="1980662" y="1693426"/>
                  </a:lnTo>
                  <a:cubicBezTo>
                    <a:pt x="1980662" y="1707351"/>
                    <a:pt x="1975131" y="1720705"/>
                    <a:pt x="1965284" y="1730551"/>
                  </a:cubicBezTo>
                  <a:cubicBezTo>
                    <a:pt x="1955438" y="1740397"/>
                    <a:pt x="1942084" y="1745929"/>
                    <a:pt x="1928159" y="1745929"/>
                  </a:cubicBezTo>
                  <a:lnTo>
                    <a:pt x="52503" y="1745929"/>
                  </a:lnTo>
                  <a:cubicBezTo>
                    <a:pt x="38578" y="1745929"/>
                    <a:pt x="25224" y="1740397"/>
                    <a:pt x="15378" y="1730551"/>
                  </a:cubicBezTo>
                  <a:cubicBezTo>
                    <a:pt x="5532" y="1720705"/>
                    <a:pt x="0" y="1707351"/>
                    <a:pt x="0" y="1693426"/>
                  </a:cubicBezTo>
                  <a:lnTo>
                    <a:pt x="0" y="52503"/>
                  </a:lnTo>
                  <a:cubicBezTo>
                    <a:pt x="0" y="38578"/>
                    <a:pt x="5532" y="25224"/>
                    <a:pt x="15378" y="15378"/>
                  </a:cubicBezTo>
                  <a:cubicBezTo>
                    <a:pt x="25224" y="5532"/>
                    <a:pt x="38578" y="0"/>
                    <a:pt x="52503" y="0"/>
                  </a:cubicBezTo>
                  <a:close/>
                </a:path>
              </a:pathLst>
            </a:custGeom>
            <a:solidFill>
              <a:srgbClr val="FFFFFF"/>
            </a:solidFill>
          </p:spPr>
        </p:sp>
        <p:sp>
          <p:nvSpPr>
            <p:cNvPr name="TextBox 10" id="10"/>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1739040" y="3264479"/>
            <a:ext cx="6660441" cy="5679555"/>
            <a:chOff x="0" y="0"/>
            <a:chExt cx="8880588" cy="7572740"/>
          </a:xfrm>
        </p:grpSpPr>
        <p:pic>
          <p:nvPicPr>
            <p:cNvPr name="Picture 12" id="12"/>
            <p:cNvPicPr>
              <a:picLocks noChangeAspect="true"/>
            </p:cNvPicPr>
            <p:nvPr/>
          </p:nvPicPr>
          <p:blipFill>
            <a:blip r:embed="rId4"/>
            <a:srcRect l="0" t="21593" r="0" b="21593"/>
            <a:stretch>
              <a:fillRect/>
            </a:stretch>
          </p:blipFill>
          <p:spPr>
            <a:xfrm flipH="false" flipV="false">
              <a:off x="0" y="0"/>
              <a:ext cx="8880588" cy="7572740"/>
            </a:xfrm>
            <a:prstGeom prst="rect">
              <a:avLst/>
            </a:prstGeom>
          </p:spPr>
        </p:pic>
      </p:grpSp>
      <p:sp>
        <p:nvSpPr>
          <p:cNvPr name="TextBox 13" id="13"/>
          <p:cNvSpPr txBox="true"/>
          <p:nvPr/>
        </p:nvSpPr>
        <p:spPr>
          <a:xfrm rot="0">
            <a:off x="9719088" y="3579679"/>
            <a:ext cx="6999302" cy="5133975"/>
          </a:xfrm>
          <a:prstGeom prst="rect">
            <a:avLst/>
          </a:prstGeom>
        </p:spPr>
        <p:txBody>
          <a:bodyPr anchor="t" rtlCol="false" tIns="0" lIns="0" bIns="0" rIns="0">
            <a:spAutoFit/>
          </a:bodyPr>
          <a:lstStyle/>
          <a:p>
            <a:pPr algn="ctr">
              <a:lnSpc>
                <a:spcPts val="3720"/>
              </a:lnSpc>
            </a:pPr>
            <a:r>
              <a:rPr lang="en-US" sz="3100" spc="93">
                <a:solidFill>
                  <a:srgbClr val="1B1B1B"/>
                </a:solidFill>
                <a:latin typeface="Open Sans"/>
              </a:rPr>
              <a:t>Pasig River is a historical and ecological landmark of great significance in the Philippines.</a:t>
            </a:r>
          </a:p>
          <a:p>
            <a:pPr algn="ctr">
              <a:lnSpc>
                <a:spcPts val="3720"/>
              </a:lnSpc>
            </a:pPr>
            <a:r>
              <a:rPr lang="en-US" sz="3100" spc="93">
                <a:solidFill>
                  <a:srgbClr val="1B1B1B"/>
                </a:solidFill>
                <a:latin typeface="Open Sans"/>
              </a:rPr>
              <a:t> It has sadly earned the nickname of "Metro Manila's sewage system" due to the substantial volume of waste discharged into its waters. Despite the government's initiatives to enhance the condition of the Pasig River, the situation persists in deteriorating over time.</a:t>
            </a:r>
          </a:p>
        </p:txBody>
      </p:sp>
      <p:sp>
        <p:nvSpPr>
          <p:cNvPr name="TextBox 14" id="14"/>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FFFFFF"/>
                </a:solidFill>
                <a:latin typeface="Open Sans Extra Bold"/>
              </a:rPr>
              <a:t>PASIG RIVER</a:t>
            </a:r>
          </a:p>
        </p:txBody>
      </p:sp>
      <p:sp>
        <p:nvSpPr>
          <p:cNvPr name="Freeform 15" id="15"/>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5"/>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5127942" y="1397794"/>
            <a:ext cx="9182259" cy="8229600"/>
          </a:xfrm>
          <a:custGeom>
            <a:avLst/>
            <a:gdLst/>
            <a:ahLst/>
            <a:cxnLst/>
            <a:rect r="r" b="b" t="t" l="l"/>
            <a:pathLst>
              <a:path h="8229600" w="9182259">
                <a:moveTo>
                  <a:pt x="0" y="0"/>
                </a:moveTo>
                <a:lnTo>
                  <a:pt x="9182260" y="0"/>
                </a:lnTo>
                <a:lnTo>
                  <a:pt x="9182260" y="8229600"/>
                </a:lnTo>
                <a:lnTo>
                  <a:pt x="0" y="8229600"/>
                </a:lnTo>
                <a:lnTo>
                  <a:pt x="0" y="0"/>
                </a:lnTo>
                <a:close/>
              </a:path>
            </a:pathLst>
          </a:custGeom>
          <a:blipFill>
            <a:blip r:embed="rId3"/>
            <a:stretch>
              <a:fillRect l="0" t="0" r="0" b="0"/>
            </a:stretch>
          </a:blipFill>
        </p:spPr>
      </p:sp>
      <p:grpSp>
        <p:nvGrpSpPr>
          <p:cNvPr name="Group 4" id="4"/>
          <p:cNvGrpSpPr/>
          <p:nvPr/>
        </p:nvGrpSpPr>
        <p:grpSpPr>
          <a:xfrm rot="0">
            <a:off x="5612606" y="1729978"/>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7D392C"/>
            </a:solidFill>
          </p:spPr>
        </p:sp>
        <p:sp>
          <p:nvSpPr>
            <p:cNvPr name="TextBox 6" id="6"/>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6185569" y="3167363"/>
            <a:ext cx="6183562" cy="5159541"/>
          </a:xfrm>
          <a:prstGeom prst="rect">
            <a:avLst/>
          </a:prstGeom>
        </p:spPr>
        <p:txBody>
          <a:bodyPr anchor="t" rtlCol="false" tIns="0" lIns="0" bIns="0" rIns="0">
            <a:spAutoFit/>
          </a:bodyPr>
          <a:lstStyle/>
          <a:p>
            <a:pPr algn="ctr">
              <a:lnSpc>
                <a:spcPts val="5908"/>
              </a:lnSpc>
            </a:pPr>
            <a:r>
              <a:rPr lang="en-US" sz="3692">
                <a:solidFill>
                  <a:srgbClr val="1B1B1B"/>
                </a:solidFill>
                <a:latin typeface="Open Sans"/>
              </a:rPr>
              <a:t>To understand the history of the Pasig River revitalization &amp; initiate a conversation on the importance of maintaining river systems in the Philippines.</a:t>
            </a:r>
          </a:p>
        </p:txBody>
      </p:sp>
      <p:sp>
        <p:nvSpPr>
          <p:cNvPr name="TextBox 8" id="8"/>
          <p:cNvSpPr txBox="true"/>
          <p:nvPr/>
        </p:nvSpPr>
        <p:spPr>
          <a:xfrm rot="0">
            <a:off x="6488066" y="1835349"/>
            <a:ext cx="5540469" cy="914400"/>
          </a:xfrm>
          <a:prstGeom prst="rect">
            <a:avLst/>
          </a:prstGeom>
        </p:spPr>
        <p:txBody>
          <a:bodyPr anchor="t" rtlCol="false" tIns="0" lIns="0" bIns="0" rIns="0">
            <a:spAutoFit/>
          </a:bodyPr>
          <a:lstStyle/>
          <a:p>
            <a:pPr algn="ctr">
              <a:lnSpc>
                <a:spcPts val="3600"/>
              </a:lnSpc>
            </a:pPr>
            <a:r>
              <a:rPr lang="en-US" sz="3000" spc="600">
                <a:solidFill>
                  <a:srgbClr val="FFFFFF"/>
                </a:solidFill>
                <a:latin typeface="Open Sans Bold"/>
              </a:rPr>
              <a:t>GOAL OF THIS LESSON PLAN</a:t>
            </a:r>
          </a:p>
        </p:txBody>
      </p:sp>
      <p:sp>
        <p:nvSpPr>
          <p:cNvPr name="Freeform 9" id="9"/>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5315383">
            <a:off x="-6612055" y="8149299"/>
            <a:ext cx="16230600" cy="689800"/>
          </a:xfrm>
          <a:custGeom>
            <a:avLst/>
            <a:gdLst/>
            <a:ahLst/>
            <a:cxnLst/>
            <a:rect r="r" b="b" t="t" l="l"/>
            <a:pathLst>
              <a:path h="689800" w="16230600">
                <a:moveTo>
                  <a:pt x="0" y="0"/>
                </a:moveTo>
                <a:lnTo>
                  <a:pt x="16230600" y="0"/>
                </a:lnTo>
                <a:lnTo>
                  <a:pt x="16230600" y="689800"/>
                </a:lnTo>
                <a:lnTo>
                  <a:pt x="0" y="689800"/>
                </a:lnTo>
                <a:lnTo>
                  <a:pt x="0" y="0"/>
                </a:lnTo>
                <a:close/>
              </a:path>
            </a:pathLst>
          </a:custGeom>
          <a:blipFill>
            <a:blip r:embed="rId3">
              <a:alphaModFix amt="80000"/>
            </a:blip>
            <a:stretch>
              <a:fillRect l="0" t="0" r="0" b="0"/>
            </a:stretch>
          </a:blipFill>
        </p:spPr>
      </p:sp>
      <p:sp>
        <p:nvSpPr>
          <p:cNvPr name="Freeform 4" id="4"/>
          <p:cNvSpPr/>
          <p:nvPr/>
        </p:nvSpPr>
        <p:spPr>
          <a:xfrm flipH="false" flipV="true" rot="5315383">
            <a:off x="9045759" y="7763353"/>
            <a:ext cx="16230600" cy="689801"/>
          </a:xfrm>
          <a:custGeom>
            <a:avLst/>
            <a:gdLst/>
            <a:ahLst/>
            <a:cxnLst/>
            <a:rect r="r" b="b" t="t" l="l"/>
            <a:pathLst>
              <a:path h="689801" w="16230600">
                <a:moveTo>
                  <a:pt x="0" y="689801"/>
                </a:moveTo>
                <a:lnTo>
                  <a:pt x="16230600" y="689801"/>
                </a:lnTo>
                <a:lnTo>
                  <a:pt x="16230600" y="0"/>
                </a:lnTo>
                <a:lnTo>
                  <a:pt x="0" y="0"/>
                </a:lnTo>
                <a:lnTo>
                  <a:pt x="0" y="689801"/>
                </a:lnTo>
                <a:close/>
              </a:path>
            </a:pathLst>
          </a:custGeom>
          <a:blipFill>
            <a:blip r:embed="rId3">
              <a:alphaModFix amt="80000"/>
            </a:blip>
            <a:stretch>
              <a:fillRect l="0" t="0" r="0" b="0"/>
            </a:stretch>
          </a:blipFill>
        </p:spPr>
      </p:sp>
      <p:grpSp>
        <p:nvGrpSpPr>
          <p:cNvPr name="Group 5" id="5"/>
          <p:cNvGrpSpPr/>
          <p:nvPr/>
        </p:nvGrpSpPr>
        <p:grpSpPr>
          <a:xfrm rot="-84616">
            <a:off x="1787090" y="363841"/>
            <a:ext cx="14971714" cy="10972800"/>
            <a:chOff x="0" y="0"/>
            <a:chExt cx="3943168" cy="2889956"/>
          </a:xfrm>
        </p:grpSpPr>
        <p:sp>
          <p:nvSpPr>
            <p:cNvPr name="Freeform 6" id="6"/>
            <p:cNvSpPr/>
            <p:nvPr/>
          </p:nvSpPr>
          <p:spPr>
            <a:xfrm flipH="false" flipV="false" rot="0">
              <a:off x="0" y="0"/>
              <a:ext cx="3943167" cy="2889956"/>
            </a:xfrm>
            <a:custGeom>
              <a:avLst/>
              <a:gdLst/>
              <a:ahLst/>
              <a:cxnLst/>
              <a:rect r="r" b="b" t="t" l="l"/>
              <a:pathLst>
                <a:path h="2889956" w="3943167">
                  <a:moveTo>
                    <a:pt x="0" y="0"/>
                  </a:moveTo>
                  <a:lnTo>
                    <a:pt x="3943167" y="0"/>
                  </a:lnTo>
                  <a:lnTo>
                    <a:pt x="3943167" y="2889956"/>
                  </a:lnTo>
                  <a:lnTo>
                    <a:pt x="0" y="2889956"/>
                  </a:lnTo>
                  <a:close/>
                </a:path>
              </a:pathLst>
            </a:custGeom>
            <a:solidFill>
              <a:srgbClr val="FFF7F3"/>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AutoShape 8" id="8"/>
          <p:cNvSpPr/>
          <p:nvPr/>
        </p:nvSpPr>
        <p:spPr>
          <a:xfrm flipV="true">
            <a:off x="2351989" y="2118675"/>
            <a:ext cx="13584022" cy="334422"/>
          </a:xfrm>
          <a:prstGeom prst="line">
            <a:avLst/>
          </a:prstGeom>
          <a:ln cap="flat" w="38100">
            <a:solidFill>
              <a:srgbClr val="537856"/>
            </a:solidFill>
            <a:prstDash val="solid"/>
            <a:headEnd type="none" len="sm" w="sm"/>
            <a:tailEnd type="none" len="sm" w="sm"/>
          </a:ln>
        </p:spPr>
      </p:sp>
      <p:sp>
        <p:nvSpPr>
          <p:cNvPr name="AutoShape 9" id="9"/>
          <p:cNvSpPr/>
          <p:nvPr/>
        </p:nvSpPr>
        <p:spPr>
          <a:xfrm>
            <a:off x="12075372" y="715487"/>
            <a:ext cx="22740" cy="1490789"/>
          </a:xfrm>
          <a:prstGeom prst="line">
            <a:avLst/>
          </a:prstGeom>
          <a:ln cap="flat" w="38100">
            <a:solidFill>
              <a:srgbClr val="537856"/>
            </a:solidFill>
            <a:prstDash val="solid"/>
            <a:headEnd type="none" len="sm" w="sm"/>
            <a:tailEnd type="none" len="sm" w="sm"/>
          </a:ln>
        </p:spPr>
      </p:sp>
      <p:sp>
        <p:nvSpPr>
          <p:cNvPr name="AutoShape 10" id="10"/>
          <p:cNvSpPr/>
          <p:nvPr/>
        </p:nvSpPr>
        <p:spPr>
          <a:xfrm>
            <a:off x="5901591" y="878940"/>
            <a:ext cx="22734" cy="1490400"/>
          </a:xfrm>
          <a:prstGeom prst="line">
            <a:avLst/>
          </a:prstGeom>
          <a:ln cap="flat" w="38100">
            <a:solidFill>
              <a:srgbClr val="537856"/>
            </a:solidFill>
            <a:prstDash val="solid"/>
            <a:headEnd type="none" len="sm" w="sm"/>
            <a:tailEnd type="none" len="sm" w="sm"/>
          </a:ln>
        </p:spPr>
      </p:sp>
      <p:sp>
        <p:nvSpPr>
          <p:cNvPr name="AutoShape 11" id="11"/>
          <p:cNvSpPr/>
          <p:nvPr/>
        </p:nvSpPr>
        <p:spPr>
          <a:xfrm flipV="true">
            <a:off x="2362689" y="4143501"/>
            <a:ext cx="13584022" cy="334422"/>
          </a:xfrm>
          <a:prstGeom prst="line">
            <a:avLst/>
          </a:prstGeom>
          <a:ln cap="flat" w="38100">
            <a:solidFill>
              <a:srgbClr val="537856"/>
            </a:solidFill>
            <a:prstDash val="solid"/>
            <a:headEnd type="none" len="sm" w="sm"/>
            <a:tailEnd type="none" len="sm" w="sm"/>
          </a:ln>
        </p:spPr>
      </p:sp>
      <p:sp>
        <p:nvSpPr>
          <p:cNvPr name="TextBox 12" id="12"/>
          <p:cNvSpPr txBox="true"/>
          <p:nvPr/>
        </p:nvSpPr>
        <p:spPr>
          <a:xfrm rot="-84616">
            <a:off x="6220839" y="1439106"/>
            <a:ext cx="5603871" cy="38862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“ANAK NG PASIG”</a:t>
            </a:r>
          </a:p>
        </p:txBody>
      </p:sp>
      <p:sp>
        <p:nvSpPr>
          <p:cNvPr name="TextBox 13" id="13"/>
          <p:cNvSpPr txBox="true"/>
          <p:nvPr/>
        </p:nvSpPr>
        <p:spPr>
          <a:xfrm rot="-84616">
            <a:off x="2066768" y="1182990"/>
            <a:ext cx="3877293" cy="1393588"/>
          </a:xfrm>
          <a:prstGeom prst="rect">
            <a:avLst/>
          </a:prstGeom>
        </p:spPr>
        <p:txBody>
          <a:bodyPr anchor="t" rtlCol="false" tIns="0" lIns="0" bIns="0" rIns="0">
            <a:spAutoFit/>
          </a:bodyPr>
          <a:lstStyle/>
          <a:p>
            <a:pPr algn="ctr">
              <a:lnSpc>
                <a:spcPts val="2769"/>
              </a:lnSpc>
            </a:pPr>
            <a:r>
              <a:rPr lang="en-US" sz="3077">
                <a:solidFill>
                  <a:srgbClr val="7D392C"/>
                </a:solidFill>
                <a:latin typeface="Open Sans Bold"/>
              </a:rPr>
              <a:t>Grade Levels:</a:t>
            </a:r>
          </a:p>
          <a:p>
            <a:pPr algn="ctr">
              <a:lnSpc>
                <a:spcPts val="2769"/>
              </a:lnSpc>
            </a:pPr>
            <a:r>
              <a:rPr lang="en-US" sz="3077">
                <a:solidFill>
                  <a:srgbClr val="7D392C"/>
                </a:solidFill>
                <a:latin typeface="Open Sans"/>
              </a:rPr>
              <a:t>7th, 8th, 9th, 10th, 11th, 12th </a:t>
            </a:r>
          </a:p>
          <a:p>
            <a:pPr algn="ctr">
              <a:lnSpc>
                <a:spcPts val="2769"/>
              </a:lnSpc>
            </a:pPr>
          </a:p>
        </p:txBody>
      </p:sp>
      <p:sp>
        <p:nvSpPr>
          <p:cNvPr name="TextBox 14" id="14"/>
          <p:cNvSpPr txBox="true"/>
          <p:nvPr/>
        </p:nvSpPr>
        <p:spPr>
          <a:xfrm rot="-84616">
            <a:off x="12127809" y="1098254"/>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a:rPr>
              <a:t>50 MINUTES</a:t>
            </a:r>
          </a:p>
        </p:txBody>
      </p:sp>
      <p:sp>
        <p:nvSpPr>
          <p:cNvPr name="TextBox 15" id="15"/>
          <p:cNvSpPr txBox="true"/>
          <p:nvPr/>
        </p:nvSpPr>
        <p:spPr>
          <a:xfrm rot="-84616">
            <a:off x="3011542" y="2880075"/>
            <a:ext cx="12269404" cy="1093583"/>
          </a:xfrm>
          <a:prstGeom prst="rect">
            <a:avLst/>
          </a:prstGeom>
        </p:spPr>
        <p:txBody>
          <a:bodyPr anchor="t" rtlCol="false" tIns="0" lIns="0" bIns="0" rIns="0">
            <a:spAutoFit/>
          </a:bodyPr>
          <a:lstStyle/>
          <a:p>
            <a:pPr algn="ctr">
              <a:lnSpc>
                <a:spcPts val="8011"/>
              </a:lnSpc>
            </a:pPr>
            <a:r>
              <a:rPr lang="en-US" sz="8902">
                <a:solidFill>
                  <a:srgbClr val="7D392C"/>
                </a:solidFill>
                <a:latin typeface="Open Sans Extra Bold"/>
              </a:rPr>
              <a:t>OBJECTIVES</a:t>
            </a:r>
          </a:p>
        </p:txBody>
      </p:sp>
      <p:sp>
        <p:nvSpPr>
          <p:cNvPr name="TextBox 16" id="16"/>
          <p:cNvSpPr txBox="true"/>
          <p:nvPr/>
        </p:nvSpPr>
        <p:spPr>
          <a:xfrm rot="-84616">
            <a:off x="2474563" y="5190921"/>
            <a:ext cx="13098778" cy="4200525"/>
          </a:xfrm>
          <a:prstGeom prst="rect">
            <a:avLst/>
          </a:prstGeom>
        </p:spPr>
        <p:txBody>
          <a:bodyPr anchor="t" rtlCol="false" tIns="0" lIns="0" bIns="0" rIns="0">
            <a:spAutoFit/>
          </a:bodyPr>
          <a:lstStyle/>
          <a:p>
            <a:pPr marL="669294" indent="-334647" lvl="1">
              <a:lnSpc>
                <a:spcPts val="3720"/>
              </a:lnSpc>
              <a:buFont typeface="Arial"/>
              <a:buChar char="•"/>
            </a:pPr>
            <a:r>
              <a:rPr lang="en-US" sz="3100" spc="93">
                <a:solidFill>
                  <a:srgbClr val="1B1B1B"/>
                </a:solidFill>
                <a:latin typeface="Open Sans"/>
              </a:rPr>
              <a:t>To understand the history of the Pasig River revitalization and its importance </a:t>
            </a:r>
          </a:p>
          <a:p>
            <a:pPr>
              <a:lnSpc>
                <a:spcPts val="3720"/>
              </a:lnSpc>
            </a:pPr>
          </a:p>
          <a:p>
            <a:pPr marL="669294" indent="-334647" lvl="1">
              <a:lnSpc>
                <a:spcPts val="3720"/>
              </a:lnSpc>
              <a:buFont typeface="Arial"/>
              <a:buChar char="•"/>
            </a:pPr>
            <a:r>
              <a:rPr lang="en-US" sz="3100" spc="93">
                <a:solidFill>
                  <a:srgbClr val="1B1B1B"/>
                </a:solidFill>
                <a:latin typeface="Open Sans"/>
              </a:rPr>
              <a:t>To connect with the environment through the song “Anak ng Pasig” </a:t>
            </a:r>
          </a:p>
          <a:p>
            <a:pPr>
              <a:lnSpc>
                <a:spcPts val="3720"/>
              </a:lnSpc>
            </a:pPr>
          </a:p>
          <a:p>
            <a:pPr marL="669294" indent="-334647" lvl="1">
              <a:lnSpc>
                <a:spcPts val="3720"/>
              </a:lnSpc>
              <a:buFont typeface="Arial"/>
              <a:buChar char="•"/>
            </a:pPr>
            <a:r>
              <a:rPr lang="en-US" sz="3100" spc="93">
                <a:solidFill>
                  <a:srgbClr val="1B1B1B"/>
                </a:solidFill>
                <a:latin typeface="Open Sans"/>
              </a:rPr>
              <a:t> To initiate a conversation on the importance of maintaining river systems in the Philippines </a:t>
            </a:r>
          </a:p>
          <a:p>
            <a:pPr>
              <a:lnSpc>
                <a:spcPts val="3720"/>
              </a:lnSpc>
            </a:pPr>
          </a:p>
        </p:txBody>
      </p:sp>
      <p:sp>
        <p:nvSpPr>
          <p:cNvPr name="Freeform 17" id="1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925677" y="6541955"/>
            <a:ext cx="16230600" cy="689801"/>
          </a:xfrm>
          <a:custGeom>
            <a:avLst/>
            <a:gdLst/>
            <a:ahLst/>
            <a:cxnLst/>
            <a:rect r="r" b="b" t="t" l="l"/>
            <a:pathLst>
              <a:path h="689801" w="16230600">
                <a:moveTo>
                  <a:pt x="0" y="0"/>
                </a:moveTo>
                <a:lnTo>
                  <a:pt x="16230600" y="0"/>
                </a:lnTo>
                <a:lnTo>
                  <a:pt x="16230600" y="689800"/>
                </a:lnTo>
                <a:lnTo>
                  <a:pt x="0" y="689800"/>
                </a:lnTo>
                <a:lnTo>
                  <a:pt x="0" y="0"/>
                </a:lnTo>
                <a:close/>
              </a:path>
            </a:pathLst>
          </a:custGeom>
          <a:blipFill>
            <a:blip r:embed="rId2">
              <a:alphaModFix amt="80000"/>
            </a:blip>
            <a:stretch>
              <a:fillRect l="0" t="0" r="0" b="0"/>
            </a:stretch>
          </a:blipFill>
        </p:spPr>
      </p:sp>
      <p:grpSp>
        <p:nvGrpSpPr>
          <p:cNvPr name="Group 3" id="3"/>
          <p:cNvGrpSpPr/>
          <p:nvPr/>
        </p:nvGrpSpPr>
        <p:grpSpPr>
          <a:xfrm rot="0">
            <a:off x="12366828" y="0"/>
            <a:ext cx="5921172" cy="10287000"/>
            <a:chOff x="0" y="0"/>
            <a:chExt cx="7894896" cy="13716000"/>
          </a:xfrm>
        </p:grpSpPr>
        <p:pic>
          <p:nvPicPr>
            <p:cNvPr name="Picture 4" id="4"/>
            <p:cNvPicPr>
              <a:picLocks noChangeAspect="true"/>
            </p:cNvPicPr>
            <p:nvPr/>
          </p:nvPicPr>
          <p:blipFill>
            <a:blip r:embed="rId3"/>
            <a:srcRect l="19342" t="0" r="19342" b="0"/>
            <a:stretch>
              <a:fillRect/>
            </a:stretch>
          </p:blipFill>
          <p:spPr>
            <a:xfrm flipH="false" flipV="false">
              <a:off x="0" y="0"/>
              <a:ext cx="7894896" cy="13716000"/>
            </a:xfrm>
            <a:prstGeom prst="rect">
              <a:avLst/>
            </a:prstGeom>
          </p:spPr>
        </p:pic>
      </p:grpSp>
      <p:sp>
        <p:nvSpPr>
          <p:cNvPr name="TextBox 5" id="5"/>
          <p:cNvSpPr txBox="true"/>
          <p:nvPr/>
        </p:nvSpPr>
        <p:spPr>
          <a:xfrm rot="0">
            <a:off x="1647675" y="1652592"/>
            <a:ext cx="9200044" cy="1114434"/>
          </a:xfrm>
          <a:prstGeom prst="rect">
            <a:avLst/>
          </a:prstGeom>
        </p:spPr>
        <p:txBody>
          <a:bodyPr anchor="t" rtlCol="false" tIns="0" lIns="0" bIns="0" rIns="0">
            <a:spAutoFit/>
          </a:bodyPr>
          <a:lstStyle/>
          <a:p>
            <a:pPr>
              <a:lnSpc>
                <a:spcPts val="8100"/>
              </a:lnSpc>
            </a:pPr>
            <a:r>
              <a:rPr lang="en-US" sz="9000">
                <a:solidFill>
                  <a:srgbClr val="7D392C"/>
                </a:solidFill>
                <a:latin typeface="Open Sans Extra Bold"/>
              </a:rPr>
              <a:t>RESOURCES</a:t>
            </a:r>
          </a:p>
        </p:txBody>
      </p:sp>
      <p:sp>
        <p:nvSpPr>
          <p:cNvPr name="TextBox 6" id="6"/>
          <p:cNvSpPr txBox="true"/>
          <p:nvPr/>
        </p:nvSpPr>
        <p:spPr>
          <a:xfrm rot="0">
            <a:off x="853959" y="3946442"/>
            <a:ext cx="9200044" cy="3733800"/>
          </a:xfrm>
          <a:prstGeom prst="rect">
            <a:avLst/>
          </a:prstGeom>
        </p:spPr>
        <p:txBody>
          <a:bodyPr anchor="t" rtlCol="false" tIns="0" lIns="0" bIns="0" rIns="0">
            <a:spAutoFit/>
          </a:bodyPr>
          <a:lstStyle/>
          <a:p>
            <a:pPr marL="755652" indent="-377826" lvl="1">
              <a:lnSpc>
                <a:spcPts val="4200"/>
              </a:lnSpc>
              <a:buFont typeface="Arial"/>
              <a:buChar char="•"/>
            </a:pPr>
            <a:r>
              <a:rPr lang="en-US" sz="3500" spc="105">
                <a:solidFill>
                  <a:srgbClr val="1B1B1B"/>
                </a:solidFill>
                <a:latin typeface="Open Sans"/>
              </a:rPr>
              <a:t>“Anak ng Pasig” song lyrics </a:t>
            </a:r>
          </a:p>
          <a:p>
            <a:pPr>
              <a:lnSpc>
                <a:spcPts val="4200"/>
              </a:lnSpc>
            </a:pPr>
          </a:p>
          <a:p>
            <a:pPr marL="755652" indent="-377826" lvl="1">
              <a:lnSpc>
                <a:spcPts val="4200"/>
              </a:lnSpc>
              <a:buFont typeface="Arial"/>
              <a:buChar char="•"/>
            </a:pPr>
            <a:r>
              <a:rPr lang="en-US" sz="3500" spc="105">
                <a:solidFill>
                  <a:srgbClr val="1B1B1B"/>
                </a:solidFill>
                <a:latin typeface="Open Sans"/>
              </a:rPr>
              <a:t> “The Pasig River Today” video </a:t>
            </a:r>
          </a:p>
          <a:p>
            <a:pPr>
              <a:lnSpc>
                <a:spcPts val="4200"/>
              </a:lnSpc>
            </a:pPr>
          </a:p>
          <a:p>
            <a:pPr marL="755652" indent="-377826" lvl="1">
              <a:lnSpc>
                <a:spcPts val="4200"/>
              </a:lnSpc>
              <a:buFont typeface="Arial"/>
              <a:buChar char="•"/>
            </a:pPr>
            <a:r>
              <a:rPr lang="en-US" sz="3500" spc="105">
                <a:solidFill>
                  <a:srgbClr val="1B1B1B"/>
                </a:solidFill>
                <a:latin typeface="Open Sans"/>
              </a:rPr>
              <a:t> For 11th and 12th grade: additional resource (research paper) </a:t>
            </a:r>
          </a:p>
          <a:p>
            <a:pPr>
              <a:lnSpc>
                <a:spcPts val="4200"/>
              </a:lnSpc>
            </a:pP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5492765">
            <a:off x="5609605" y="-168589"/>
            <a:ext cx="8360599" cy="11943713"/>
          </a:xfrm>
          <a:custGeom>
            <a:avLst/>
            <a:gdLst/>
            <a:ahLst/>
            <a:cxnLst/>
            <a:rect r="r" b="b" t="t" l="l"/>
            <a:pathLst>
              <a:path h="11943713" w="8360599">
                <a:moveTo>
                  <a:pt x="0" y="0"/>
                </a:moveTo>
                <a:lnTo>
                  <a:pt x="8360599" y="0"/>
                </a:lnTo>
                <a:lnTo>
                  <a:pt x="8360599" y="11943712"/>
                </a:lnTo>
                <a:lnTo>
                  <a:pt x="0" y="11943712"/>
                </a:lnTo>
                <a:lnTo>
                  <a:pt x="0" y="0"/>
                </a:lnTo>
                <a:close/>
              </a:path>
            </a:pathLst>
          </a:custGeom>
          <a:blipFill>
            <a:blip r:embed="rId3"/>
            <a:stretch>
              <a:fillRect l="0" t="0" r="0" b="0"/>
            </a:stretch>
          </a:blipFill>
        </p:spPr>
      </p:sp>
      <p:sp>
        <p:nvSpPr>
          <p:cNvPr name="Freeform 4" id="4"/>
          <p:cNvSpPr/>
          <p:nvPr/>
        </p:nvSpPr>
        <p:spPr>
          <a:xfrm flipH="false" flipV="false" rot="-92765">
            <a:off x="7320251" y="1053257"/>
            <a:ext cx="3704768" cy="1169698"/>
          </a:xfrm>
          <a:custGeom>
            <a:avLst/>
            <a:gdLst/>
            <a:ahLst/>
            <a:cxnLst/>
            <a:rect r="r" b="b" t="t" l="l"/>
            <a:pathLst>
              <a:path h="1169698" w="3704768">
                <a:moveTo>
                  <a:pt x="0" y="0"/>
                </a:moveTo>
                <a:lnTo>
                  <a:pt x="3704768" y="0"/>
                </a:lnTo>
                <a:lnTo>
                  <a:pt x="3704768" y="1169698"/>
                </a:lnTo>
                <a:lnTo>
                  <a:pt x="0" y="1169698"/>
                </a:lnTo>
                <a:lnTo>
                  <a:pt x="0" y="0"/>
                </a:lnTo>
                <a:close/>
              </a:path>
            </a:pathLst>
          </a:custGeom>
          <a:blipFill>
            <a:blip r:embed="rId4"/>
            <a:stretch>
              <a:fillRect l="0" t="0" r="0" b="0"/>
            </a:stretch>
          </a:blipFill>
        </p:spPr>
      </p:sp>
      <p:sp>
        <p:nvSpPr>
          <p:cNvPr name="TextBox 5" id="5"/>
          <p:cNvSpPr txBox="true"/>
          <p:nvPr/>
        </p:nvSpPr>
        <p:spPr>
          <a:xfrm rot="-92765">
            <a:off x="4614872" y="2469179"/>
            <a:ext cx="9103531" cy="1905642"/>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QUESTIONS FOR REFLECTION</a:t>
            </a:r>
          </a:p>
        </p:txBody>
      </p:sp>
      <p:sp>
        <p:nvSpPr>
          <p:cNvPr name="TextBox 6" id="6"/>
          <p:cNvSpPr txBox="true"/>
          <p:nvPr/>
        </p:nvSpPr>
        <p:spPr>
          <a:xfrm rot="-92765">
            <a:off x="5007911" y="5018362"/>
            <a:ext cx="8970181" cy="2800350"/>
          </a:xfrm>
          <a:prstGeom prst="rect">
            <a:avLst/>
          </a:prstGeom>
        </p:spPr>
        <p:txBody>
          <a:bodyPr anchor="t" rtlCol="false" tIns="0" lIns="0" bIns="0" rIns="0">
            <a:spAutoFit/>
          </a:bodyPr>
          <a:lstStyle/>
          <a:p>
            <a:pPr algn="ctr" marL="669294" indent="-334647" lvl="1">
              <a:lnSpc>
                <a:spcPts val="3720"/>
              </a:lnSpc>
              <a:buFont typeface="Arial"/>
              <a:buChar char="•"/>
            </a:pPr>
            <a:r>
              <a:rPr lang="en-US" sz="3100" spc="93">
                <a:solidFill>
                  <a:srgbClr val="1B1B1B"/>
                </a:solidFill>
                <a:latin typeface="Open Sans"/>
              </a:rPr>
              <a:t>What is the moral of the song?</a:t>
            </a:r>
          </a:p>
          <a:p>
            <a:pPr algn="ctr">
              <a:lnSpc>
                <a:spcPts val="3720"/>
              </a:lnSpc>
            </a:pPr>
          </a:p>
          <a:p>
            <a:pPr algn="ctr" marL="669294" indent="-334647" lvl="1">
              <a:lnSpc>
                <a:spcPts val="3720"/>
              </a:lnSpc>
              <a:buFont typeface="Arial"/>
              <a:buChar char="•"/>
            </a:pPr>
            <a:r>
              <a:rPr lang="en-US" sz="3100" spc="93">
                <a:solidFill>
                  <a:srgbClr val="1B1B1B"/>
                </a:solidFill>
                <a:latin typeface="Open Sans"/>
              </a:rPr>
              <a:t>  What did you feel after listening to the song? How about after </a:t>
            </a:r>
          </a:p>
          <a:p>
            <a:pPr algn="ctr">
              <a:lnSpc>
                <a:spcPts val="3720"/>
              </a:lnSpc>
            </a:pPr>
            <a:r>
              <a:rPr lang="en-US" sz="3100" spc="93">
                <a:solidFill>
                  <a:srgbClr val="1B1B1B"/>
                </a:solidFill>
                <a:latin typeface="Open Sans"/>
              </a:rPr>
              <a:t>watching the video of rehabilitation? </a:t>
            </a:r>
          </a:p>
          <a:p>
            <a:pPr algn="ctr">
              <a:lnSpc>
                <a:spcPts val="3720"/>
              </a:lnSpc>
            </a:pP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INTRODUCTION</a:t>
            </a:r>
          </a:p>
        </p:txBody>
      </p:sp>
      <p:sp>
        <p:nvSpPr>
          <p:cNvPr name="Freeform 4" id="4"/>
          <p:cNvSpPr/>
          <p:nvPr/>
        </p:nvSpPr>
        <p:spPr>
          <a:xfrm flipH="false" flipV="false" rot="-5400000">
            <a:off x="5546864" y="181308"/>
            <a:ext cx="7194273" cy="11943713"/>
          </a:xfrm>
          <a:custGeom>
            <a:avLst/>
            <a:gdLst/>
            <a:ahLst/>
            <a:cxnLst/>
            <a:rect r="r" b="b" t="t" l="l"/>
            <a:pathLst>
              <a:path h="11943713" w="7194273">
                <a:moveTo>
                  <a:pt x="0" y="0"/>
                </a:moveTo>
                <a:lnTo>
                  <a:pt x="7194272" y="0"/>
                </a:lnTo>
                <a:lnTo>
                  <a:pt x="7194272" y="11943713"/>
                </a:lnTo>
                <a:lnTo>
                  <a:pt x="0" y="11943713"/>
                </a:lnTo>
                <a:lnTo>
                  <a:pt x="0" y="0"/>
                </a:lnTo>
                <a:close/>
              </a:path>
            </a:pathLst>
          </a:custGeom>
          <a:blipFill>
            <a:blip r:embed="rId3"/>
            <a:stretch>
              <a:fillRect l="0" t="0" r="-16211" b="0"/>
            </a:stretch>
          </a:blipFill>
        </p:spPr>
      </p:sp>
      <p:sp>
        <p:nvSpPr>
          <p:cNvPr name="TextBox 5" id="5"/>
          <p:cNvSpPr txBox="true"/>
          <p:nvPr/>
        </p:nvSpPr>
        <p:spPr>
          <a:xfrm rot="0">
            <a:off x="4131645" y="4065925"/>
            <a:ext cx="8680475" cy="2609966"/>
          </a:xfrm>
          <a:prstGeom prst="rect">
            <a:avLst/>
          </a:prstGeom>
        </p:spPr>
        <p:txBody>
          <a:bodyPr anchor="t" rtlCol="false" tIns="0" lIns="0" bIns="0" rIns="0">
            <a:spAutoFit/>
          </a:bodyPr>
          <a:lstStyle/>
          <a:p>
            <a:pPr algn="ctr" marL="808636" indent="-404318" lvl="1">
              <a:lnSpc>
                <a:spcPts val="5243"/>
              </a:lnSpc>
              <a:buFont typeface="Arial"/>
              <a:buChar char="•"/>
            </a:pPr>
            <a:r>
              <a:rPr lang="en-US" sz="3745">
                <a:solidFill>
                  <a:srgbClr val="000000"/>
                </a:solidFill>
                <a:latin typeface="Open Sans"/>
              </a:rPr>
              <a:t>Play the “</a:t>
            </a:r>
            <a:r>
              <a:rPr lang="en-US" sz="3745">
                <a:solidFill>
                  <a:srgbClr val="000000"/>
                </a:solidFill>
                <a:latin typeface="Open Sans"/>
              </a:rPr>
              <a:t>Anak ng Pasig” song twice </a:t>
            </a:r>
          </a:p>
          <a:p>
            <a:pPr marL="808636" indent="-404318" lvl="1">
              <a:lnSpc>
                <a:spcPts val="5243"/>
              </a:lnSpc>
              <a:buFont typeface="Arial"/>
              <a:buChar char="•"/>
            </a:pPr>
            <a:r>
              <a:rPr lang="en-US" sz="3745">
                <a:solidFill>
                  <a:srgbClr val="000000"/>
                </a:solidFill>
                <a:latin typeface="Open Sans"/>
              </a:rPr>
              <a:t>Discuss initial ideas from the song </a:t>
            </a:r>
          </a:p>
          <a:p>
            <a:pPr marL="808636" indent="-404318" lvl="1">
              <a:lnSpc>
                <a:spcPts val="5243"/>
              </a:lnSpc>
              <a:buFont typeface="Arial"/>
              <a:buChar char="•"/>
            </a:pPr>
            <a:r>
              <a:rPr lang="en-US" sz="3745">
                <a:solidFill>
                  <a:srgbClr val="000000"/>
                </a:solidFill>
                <a:latin typeface="Open Sans"/>
              </a:rPr>
              <a:t>Play the video (rehabilitation) </a:t>
            </a:r>
          </a:p>
          <a:p>
            <a:pPr algn="ctr">
              <a:lnSpc>
                <a:spcPts val="5243"/>
              </a:lnSpc>
            </a:pPr>
          </a:p>
        </p:txBody>
      </p:sp>
      <p:sp>
        <p:nvSpPr>
          <p:cNvPr name="TextBox 6" id="6"/>
          <p:cNvSpPr txBox="true"/>
          <p:nvPr/>
        </p:nvSpPr>
        <p:spPr>
          <a:xfrm rot="-84616">
            <a:off x="10191707" y="7297965"/>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ANALYZE</a:t>
            </a:r>
          </a:p>
        </p:txBody>
      </p:sp>
      <p:sp>
        <p:nvSpPr>
          <p:cNvPr name="Freeform 4" id="4"/>
          <p:cNvSpPr/>
          <p:nvPr/>
        </p:nvSpPr>
        <p:spPr>
          <a:xfrm flipH="false" flipV="false" rot="-5400000">
            <a:off x="5546864" y="-1241610"/>
            <a:ext cx="7194273" cy="14789550"/>
          </a:xfrm>
          <a:custGeom>
            <a:avLst/>
            <a:gdLst/>
            <a:ahLst/>
            <a:cxnLst/>
            <a:rect r="r" b="b" t="t" l="l"/>
            <a:pathLst>
              <a:path h="14789550" w="7194273">
                <a:moveTo>
                  <a:pt x="0" y="0"/>
                </a:moveTo>
                <a:lnTo>
                  <a:pt x="7194272" y="0"/>
                </a:lnTo>
                <a:lnTo>
                  <a:pt x="7194272" y="14789550"/>
                </a:lnTo>
                <a:lnTo>
                  <a:pt x="0" y="14789550"/>
                </a:lnTo>
                <a:lnTo>
                  <a:pt x="0" y="0"/>
                </a:lnTo>
                <a:close/>
              </a:path>
            </a:pathLst>
          </a:custGeom>
          <a:blipFill>
            <a:blip r:embed="rId3"/>
            <a:stretch>
              <a:fillRect l="-11913" t="0" r="-31988" b="0"/>
            </a:stretch>
          </a:blipFill>
        </p:spPr>
      </p:sp>
      <p:sp>
        <p:nvSpPr>
          <p:cNvPr name="TextBox 5" id="5"/>
          <p:cNvSpPr txBox="true"/>
          <p:nvPr/>
        </p:nvSpPr>
        <p:spPr>
          <a:xfrm rot="0">
            <a:off x="2215756" y="3963349"/>
            <a:ext cx="11716892" cy="4322482"/>
          </a:xfrm>
          <a:prstGeom prst="rect">
            <a:avLst/>
          </a:prstGeom>
        </p:spPr>
        <p:txBody>
          <a:bodyPr anchor="t" rtlCol="false" tIns="0" lIns="0" bIns="0" rIns="0">
            <a:spAutoFit/>
          </a:bodyPr>
          <a:lstStyle/>
          <a:p>
            <a:pPr marL="663580" indent="-331790" lvl="1">
              <a:lnSpc>
                <a:spcPts val="4302"/>
              </a:lnSpc>
              <a:buFont typeface="Arial"/>
              <a:buChar char="•"/>
            </a:pPr>
            <a:r>
              <a:rPr lang="en-US" sz="3073">
                <a:solidFill>
                  <a:srgbClr val="000000"/>
                </a:solidFill>
                <a:latin typeface="Open Sans"/>
              </a:rPr>
              <a:t>Group the students into 3-4 groups (depending on class size) </a:t>
            </a:r>
          </a:p>
          <a:p>
            <a:pPr marL="663580" indent="-331790" lvl="1">
              <a:lnSpc>
                <a:spcPts val="4302"/>
              </a:lnSpc>
              <a:buFont typeface="Arial"/>
              <a:buChar char="•"/>
            </a:pPr>
            <a:r>
              <a:rPr lang="en-US" sz="3073">
                <a:solidFill>
                  <a:srgbClr val="000000"/>
                </a:solidFill>
                <a:latin typeface="Open Sans"/>
              </a:rPr>
              <a:t>Each group must discuss on what they have listened to and the video they watched. </a:t>
            </a:r>
          </a:p>
          <a:p>
            <a:pPr marL="663580" indent="-331790" lvl="1">
              <a:lnSpc>
                <a:spcPts val="4302"/>
              </a:lnSpc>
              <a:buFont typeface="Arial"/>
              <a:buChar char="•"/>
            </a:pPr>
            <a:r>
              <a:rPr lang="en-US" sz="3073">
                <a:solidFill>
                  <a:srgbClr val="000000"/>
                </a:solidFill>
                <a:latin typeface="Open Sans"/>
              </a:rPr>
              <a:t>They must come up with a 3-minute role play showcasing what was the problem (based on the song) and what was the solution (based on the video). </a:t>
            </a:r>
          </a:p>
          <a:p>
            <a:pPr>
              <a:lnSpc>
                <a:spcPts val="4302"/>
              </a:lnSpc>
            </a:pPr>
          </a:p>
          <a:p>
            <a:pPr>
              <a:lnSpc>
                <a:spcPts val="4302"/>
              </a:lnSpc>
            </a:pPr>
          </a:p>
        </p:txBody>
      </p:sp>
      <p:sp>
        <p:nvSpPr>
          <p:cNvPr name="TextBox 6" id="6"/>
          <p:cNvSpPr txBox="true"/>
          <p:nvPr/>
        </p:nvSpPr>
        <p:spPr>
          <a:xfrm rot="-84616">
            <a:off x="11078115" y="7958163"/>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DISCUSSION / COLLABORATION</a:t>
            </a:r>
          </a:p>
        </p:txBody>
      </p:sp>
      <p:sp>
        <p:nvSpPr>
          <p:cNvPr name="Freeform 4" id="4"/>
          <p:cNvSpPr/>
          <p:nvPr/>
        </p:nvSpPr>
        <p:spPr>
          <a:xfrm flipH="false" flipV="false" rot="-5400000">
            <a:off x="5792864" y="-677659"/>
            <a:ext cx="6702271" cy="13169648"/>
          </a:xfrm>
          <a:custGeom>
            <a:avLst/>
            <a:gdLst/>
            <a:ahLst/>
            <a:cxnLst/>
            <a:rect r="r" b="b" t="t" l="l"/>
            <a:pathLst>
              <a:path h="13169648" w="6702271">
                <a:moveTo>
                  <a:pt x="0" y="0"/>
                </a:moveTo>
                <a:lnTo>
                  <a:pt x="6702272" y="0"/>
                </a:lnTo>
                <a:lnTo>
                  <a:pt x="6702272" y="13169647"/>
                </a:lnTo>
                <a:lnTo>
                  <a:pt x="0" y="13169647"/>
                </a:lnTo>
                <a:lnTo>
                  <a:pt x="0" y="0"/>
                </a:lnTo>
                <a:close/>
              </a:path>
            </a:pathLst>
          </a:custGeom>
          <a:blipFill>
            <a:blip r:embed="rId3"/>
            <a:stretch>
              <a:fillRect l="-11913" t="0" r="-31988" b="-4620"/>
            </a:stretch>
          </a:blipFill>
        </p:spPr>
      </p:sp>
      <p:sp>
        <p:nvSpPr>
          <p:cNvPr name="TextBox 5" id="5"/>
          <p:cNvSpPr txBox="true"/>
          <p:nvPr/>
        </p:nvSpPr>
        <p:spPr>
          <a:xfrm rot="0">
            <a:off x="3049033" y="3669034"/>
            <a:ext cx="11038283" cy="5005698"/>
          </a:xfrm>
          <a:prstGeom prst="rect">
            <a:avLst/>
          </a:prstGeom>
        </p:spPr>
        <p:txBody>
          <a:bodyPr anchor="t" rtlCol="false" tIns="0" lIns="0" bIns="0" rIns="0">
            <a:spAutoFit/>
          </a:bodyPr>
          <a:lstStyle/>
          <a:p>
            <a:pPr marL="766504" indent="-383252" lvl="1">
              <a:lnSpc>
                <a:spcPts val="4970"/>
              </a:lnSpc>
              <a:buFont typeface="Arial"/>
              <a:buChar char="•"/>
            </a:pPr>
            <a:r>
              <a:rPr lang="en-US" sz="3550">
                <a:solidFill>
                  <a:srgbClr val="000000"/>
                </a:solidFill>
                <a:latin typeface="Open Sans"/>
              </a:rPr>
              <a:t> Group Presentation </a:t>
            </a:r>
          </a:p>
          <a:p>
            <a:pPr marL="766504" indent="-383252" lvl="1">
              <a:lnSpc>
                <a:spcPts val="4970"/>
              </a:lnSpc>
              <a:buFont typeface="Arial"/>
              <a:buChar char="•"/>
            </a:pPr>
            <a:r>
              <a:rPr lang="en-US" sz="3550">
                <a:solidFill>
                  <a:srgbClr val="000000"/>
                </a:solidFill>
                <a:latin typeface="Open Sans"/>
              </a:rPr>
              <a:t> After all the groups have presented, discuss the scenarios that they came up with and allow conversations around the classroom. </a:t>
            </a:r>
          </a:p>
          <a:p>
            <a:pPr marL="766504" indent="-383252" lvl="1">
              <a:lnSpc>
                <a:spcPts val="4970"/>
              </a:lnSpc>
              <a:buFont typeface="Arial"/>
              <a:buChar char="•"/>
            </a:pPr>
            <a:r>
              <a:rPr lang="en-US" sz="3550">
                <a:solidFill>
                  <a:srgbClr val="000000"/>
                </a:solidFill>
                <a:latin typeface="Open Sans"/>
              </a:rPr>
              <a:t>Use the remaining time to talk about their performances. </a:t>
            </a:r>
          </a:p>
          <a:p>
            <a:pPr>
              <a:lnSpc>
                <a:spcPts val="4970"/>
              </a:lnSpc>
            </a:pPr>
          </a:p>
          <a:p>
            <a:pPr>
              <a:lnSpc>
                <a:spcPts val="4970"/>
              </a:lnSpc>
            </a:pPr>
          </a:p>
        </p:txBody>
      </p:sp>
      <p:sp>
        <p:nvSpPr>
          <p:cNvPr name="TextBox 6" id="6"/>
          <p:cNvSpPr txBox="true"/>
          <p:nvPr/>
        </p:nvSpPr>
        <p:spPr>
          <a:xfrm rot="-84616">
            <a:off x="11334707" y="7671189"/>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ASSESSMENT / REFLECTION</a:t>
            </a:r>
          </a:p>
        </p:txBody>
      </p:sp>
      <p:sp>
        <p:nvSpPr>
          <p:cNvPr name="Freeform 4" id="4"/>
          <p:cNvSpPr/>
          <p:nvPr/>
        </p:nvSpPr>
        <p:spPr>
          <a:xfrm flipH="false" flipV="false" rot="-5400000">
            <a:off x="5792864" y="-677659"/>
            <a:ext cx="6702271" cy="13169648"/>
          </a:xfrm>
          <a:custGeom>
            <a:avLst/>
            <a:gdLst/>
            <a:ahLst/>
            <a:cxnLst/>
            <a:rect r="r" b="b" t="t" l="l"/>
            <a:pathLst>
              <a:path h="13169648" w="6702271">
                <a:moveTo>
                  <a:pt x="0" y="0"/>
                </a:moveTo>
                <a:lnTo>
                  <a:pt x="6702272" y="0"/>
                </a:lnTo>
                <a:lnTo>
                  <a:pt x="6702272" y="13169647"/>
                </a:lnTo>
                <a:lnTo>
                  <a:pt x="0" y="13169647"/>
                </a:lnTo>
                <a:lnTo>
                  <a:pt x="0" y="0"/>
                </a:lnTo>
                <a:close/>
              </a:path>
            </a:pathLst>
          </a:custGeom>
          <a:blipFill>
            <a:blip r:embed="rId3"/>
            <a:stretch>
              <a:fillRect l="-11913" t="0" r="-31988" b="-4620"/>
            </a:stretch>
          </a:blipFill>
        </p:spPr>
      </p:sp>
      <p:sp>
        <p:nvSpPr>
          <p:cNvPr name="TextBox 5" id="5"/>
          <p:cNvSpPr txBox="true"/>
          <p:nvPr/>
        </p:nvSpPr>
        <p:spPr>
          <a:xfrm rot="0">
            <a:off x="3328952" y="3993911"/>
            <a:ext cx="11038283" cy="3748398"/>
          </a:xfrm>
          <a:prstGeom prst="rect">
            <a:avLst/>
          </a:prstGeom>
        </p:spPr>
        <p:txBody>
          <a:bodyPr anchor="t" rtlCol="false" tIns="0" lIns="0" bIns="0" rIns="0">
            <a:spAutoFit/>
          </a:bodyPr>
          <a:lstStyle/>
          <a:p>
            <a:pPr>
              <a:lnSpc>
                <a:spcPts val="4970"/>
              </a:lnSpc>
            </a:pPr>
            <a:r>
              <a:rPr lang="en-US" sz="3550">
                <a:solidFill>
                  <a:srgbClr val="000000"/>
                </a:solidFill>
                <a:latin typeface="Open Sans"/>
              </a:rPr>
              <a:t>Call 2-3 students to **answer the Questions for Reflection** </a:t>
            </a:r>
          </a:p>
          <a:p>
            <a:pPr>
              <a:lnSpc>
                <a:spcPts val="4970"/>
              </a:lnSpc>
            </a:pPr>
          </a:p>
          <a:p>
            <a:pPr>
              <a:lnSpc>
                <a:spcPts val="4970"/>
              </a:lnSpc>
            </a:pPr>
            <a:r>
              <a:rPr lang="en-US" sz="3550">
                <a:solidFill>
                  <a:srgbClr val="000000"/>
                </a:solidFill>
                <a:latin typeface="Open Sans"/>
              </a:rPr>
              <a:t>** Follow up as an assignment if possible. </a:t>
            </a:r>
          </a:p>
          <a:p>
            <a:pPr>
              <a:lnSpc>
                <a:spcPts val="4970"/>
              </a:lnSpc>
            </a:pPr>
          </a:p>
          <a:p>
            <a:pPr>
              <a:lnSpc>
                <a:spcPts val="4970"/>
              </a:lnSpc>
            </a:pPr>
          </a:p>
        </p:txBody>
      </p:sp>
      <p:sp>
        <p:nvSpPr>
          <p:cNvPr name="TextBox 6" id="6"/>
          <p:cNvSpPr txBox="true"/>
          <p:nvPr/>
        </p:nvSpPr>
        <p:spPr>
          <a:xfrm rot="-84616">
            <a:off x="11334707" y="7671189"/>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DAFuZ4lYlZM</dc:identifier>
  <dcterms:modified xsi:type="dcterms:W3CDTF">2011-08-01T06:04:30Z</dcterms:modified>
  <cp:revision>1</cp:revision>
  <dc:title>Anak ng Pasig</dc:title>
</cp:coreProperties>
</file>