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ubao Narrow" charset="1" panose="02000506000000000000"/>
      <p:regular r:id="rId10"/>
    </p:embeddedFont>
    <p:embeddedFont>
      <p:font typeface="Open Sans Extra Bold" charset="1" panose="020B0906030804020204"/>
      <p:regular r:id="rId11"/>
    </p:embeddedFont>
    <p:embeddedFont>
      <p:font typeface="Open Sans Extra Bold Italics" charset="1" panose="020B0906030804020204"/>
      <p:regular r:id="rId12"/>
    </p:embeddedFont>
    <p:embeddedFont>
      <p:font typeface="Open Sans" charset="1" panose="020B0606030504020204"/>
      <p:regular r:id="rId13"/>
    </p:embeddedFont>
    <p:embeddedFont>
      <p:font typeface="Open Sans Bold" charset="1" panose="020B0806030504020204"/>
      <p:regular r:id="rId14"/>
    </p:embeddedFont>
    <p:embeddedFont>
      <p:font typeface="Open Sans Italics" charset="1" panose="020B0606030504020204"/>
      <p:regular r:id="rId15"/>
    </p:embeddedFont>
    <p:embeddedFont>
      <p:font typeface="Open Sans Bold Italics" charset="1" panose="020B0806030504020204"/>
      <p:regular r:id="rId16"/>
    </p:embeddedFont>
    <p:embeddedFont>
      <p:font typeface="Open Sans Light" charset="1" panose="020B0306030504020204"/>
      <p:regular r:id="rId17"/>
    </p:embeddedFont>
    <p:embeddedFont>
      <p:font typeface="Open Sans Light Italics" charset="1" panose="020B0306030504020204"/>
      <p:regular r:id="rId18"/>
    </p:embeddedFont>
    <p:embeddedFont>
      <p:font typeface="Open Sans Ultra-Bold" charset="1" panose="00000000000000000000"/>
      <p:regular r:id="rId19"/>
    </p:embeddedFont>
    <p:embeddedFont>
      <p:font typeface="Open Sans Ultra-Bold Italics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slides/slide1.xml" Type="http://schemas.openxmlformats.org/officeDocument/2006/relationships/slide"/><Relationship Id="rId22" Target="slides/slide2.xml" Type="http://schemas.openxmlformats.org/officeDocument/2006/relationships/slide"/><Relationship Id="rId23" Target="slides/slide3.xml" Type="http://schemas.openxmlformats.org/officeDocument/2006/relationships/slide"/><Relationship Id="rId24" Target="slides/slide4.xml" Type="http://schemas.openxmlformats.org/officeDocument/2006/relationships/slide"/><Relationship Id="rId25" Target="slides/slide5.xml" Type="http://schemas.openxmlformats.org/officeDocument/2006/relationships/slide"/><Relationship Id="rId26" Target="slides/slide6.xml" Type="http://schemas.openxmlformats.org/officeDocument/2006/relationships/slide"/><Relationship Id="rId27" Target="slides/slide7.xml" Type="http://schemas.openxmlformats.org/officeDocument/2006/relationships/slide"/><Relationship Id="rId28" Target="slides/slide8.xml" Type="http://schemas.openxmlformats.org/officeDocument/2006/relationships/slide"/><Relationship Id="rId29" Target="slides/slide9.xml" Type="http://schemas.openxmlformats.org/officeDocument/2006/relationships/slide"/><Relationship Id="rId3" Target="viewProps.xml" Type="http://schemas.openxmlformats.org/officeDocument/2006/relationships/viewProps"/><Relationship Id="rId30" Target="slides/slide10.xml" Type="http://schemas.openxmlformats.org/officeDocument/2006/relationships/slide"/><Relationship Id="rId31" Target="slides/slide1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2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96199" y="2564687"/>
            <a:ext cx="14295603" cy="6693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84"/>
              </a:lnSpc>
            </a:pPr>
            <a:r>
              <a:rPr lang="en-US" sz="18702">
                <a:solidFill>
                  <a:srgbClr val="1C6EAB"/>
                </a:solidFill>
                <a:latin typeface="Cubao Narrow"/>
              </a:rPr>
              <a:t>Change climate change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620" y="2112614"/>
            <a:ext cx="7598759" cy="804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6"/>
              </a:lnSpc>
            </a:pPr>
            <a:r>
              <a:rPr lang="en-US" sz="6540">
                <a:solidFill>
                  <a:srgbClr val="FFFFFF"/>
                </a:solidFill>
                <a:latin typeface="Open Sans Extra Bold"/>
              </a:rPr>
              <a:t>LESSON PLAN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83155" y="9220200"/>
            <a:ext cx="4339089" cy="33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8"/>
              </a:lnSpc>
            </a:pPr>
            <a:r>
              <a:rPr lang="en-US" sz="1984">
                <a:solidFill>
                  <a:srgbClr val="000000"/>
                </a:solidFill>
                <a:latin typeface="Open Sans"/>
              </a:rPr>
              <a:t>This lesson plan is created by: Toni 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97503" y="8371600"/>
            <a:ext cx="7842473" cy="1735147"/>
          </a:xfrm>
          <a:custGeom>
            <a:avLst/>
            <a:gdLst/>
            <a:ahLst/>
            <a:cxnLst/>
            <a:rect r="r" b="b" t="t" l="l"/>
            <a:pathLst>
              <a:path h="1735147" w="7842473">
                <a:moveTo>
                  <a:pt x="0" y="0"/>
                </a:moveTo>
                <a:lnTo>
                  <a:pt x="7842473" y="0"/>
                </a:lnTo>
                <a:lnTo>
                  <a:pt x="7842473" y="1735147"/>
                </a:lnTo>
                <a:lnTo>
                  <a:pt x="0" y="1735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48024" y="8371600"/>
            <a:ext cx="7842473" cy="1735147"/>
          </a:xfrm>
          <a:custGeom>
            <a:avLst/>
            <a:gdLst/>
            <a:ahLst/>
            <a:cxnLst/>
            <a:rect r="r" b="b" t="t" l="l"/>
            <a:pathLst>
              <a:path h="1735147" w="7842473">
                <a:moveTo>
                  <a:pt x="0" y="0"/>
                </a:moveTo>
                <a:lnTo>
                  <a:pt x="7842473" y="0"/>
                </a:lnTo>
                <a:lnTo>
                  <a:pt x="7842473" y="1735147"/>
                </a:lnTo>
                <a:lnTo>
                  <a:pt x="0" y="1735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458576" y="2832130"/>
            <a:ext cx="7520327" cy="6629073"/>
            <a:chOff x="0" y="0"/>
            <a:chExt cx="1980662" cy="174592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80662" cy="1745929"/>
            </a:xfrm>
            <a:custGeom>
              <a:avLst/>
              <a:gdLst/>
              <a:ahLst/>
              <a:cxnLst/>
              <a:rect r="r" b="b" t="t" l="l"/>
              <a:pathLst>
                <a:path h="1745929" w="1980662">
                  <a:moveTo>
                    <a:pt x="52503" y="0"/>
                  </a:moveTo>
                  <a:lnTo>
                    <a:pt x="1928159" y="0"/>
                  </a:lnTo>
                  <a:cubicBezTo>
                    <a:pt x="1942084" y="0"/>
                    <a:pt x="1955438" y="5532"/>
                    <a:pt x="1965284" y="15378"/>
                  </a:cubicBezTo>
                  <a:cubicBezTo>
                    <a:pt x="1975131" y="25224"/>
                    <a:pt x="1980662" y="38578"/>
                    <a:pt x="1980662" y="52503"/>
                  </a:cubicBezTo>
                  <a:lnTo>
                    <a:pt x="1980662" y="1693426"/>
                  </a:lnTo>
                  <a:cubicBezTo>
                    <a:pt x="1980662" y="1707351"/>
                    <a:pt x="1975131" y="1720705"/>
                    <a:pt x="1965284" y="1730551"/>
                  </a:cubicBezTo>
                  <a:cubicBezTo>
                    <a:pt x="1955438" y="1740397"/>
                    <a:pt x="1942084" y="1745929"/>
                    <a:pt x="1928159" y="1745929"/>
                  </a:cubicBezTo>
                  <a:lnTo>
                    <a:pt x="52503" y="1745929"/>
                  </a:lnTo>
                  <a:cubicBezTo>
                    <a:pt x="38578" y="1745929"/>
                    <a:pt x="25224" y="1740397"/>
                    <a:pt x="15378" y="1730551"/>
                  </a:cubicBezTo>
                  <a:cubicBezTo>
                    <a:pt x="5532" y="1720705"/>
                    <a:pt x="0" y="1707351"/>
                    <a:pt x="0" y="1693426"/>
                  </a:cubicBezTo>
                  <a:lnTo>
                    <a:pt x="0" y="52503"/>
                  </a:lnTo>
                  <a:cubicBezTo>
                    <a:pt x="0" y="38578"/>
                    <a:pt x="5532" y="25224"/>
                    <a:pt x="15378" y="15378"/>
                  </a:cubicBezTo>
                  <a:cubicBezTo>
                    <a:pt x="25224" y="5532"/>
                    <a:pt x="38578" y="0"/>
                    <a:pt x="52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09097" y="2117890"/>
            <a:ext cx="7520327" cy="7669885"/>
            <a:chOff x="0" y="0"/>
            <a:chExt cx="1980662" cy="20200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0662" cy="2020052"/>
            </a:xfrm>
            <a:custGeom>
              <a:avLst/>
              <a:gdLst/>
              <a:ahLst/>
              <a:cxnLst/>
              <a:rect r="r" b="b" t="t" l="l"/>
              <a:pathLst>
                <a:path h="2020052" w="1980662">
                  <a:moveTo>
                    <a:pt x="52503" y="0"/>
                  </a:moveTo>
                  <a:lnTo>
                    <a:pt x="1928159" y="0"/>
                  </a:lnTo>
                  <a:cubicBezTo>
                    <a:pt x="1942084" y="0"/>
                    <a:pt x="1955438" y="5532"/>
                    <a:pt x="1965284" y="15378"/>
                  </a:cubicBezTo>
                  <a:cubicBezTo>
                    <a:pt x="1975131" y="25224"/>
                    <a:pt x="1980662" y="38578"/>
                    <a:pt x="1980662" y="52503"/>
                  </a:cubicBezTo>
                  <a:lnTo>
                    <a:pt x="1980662" y="1967549"/>
                  </a:lnTo>
                  <a:cubicBezTo>
                    <a:pt x="1980662" y="1981474"/>
                    <a:pt x="1975131" y="1994828"/>
                    <a:pt x="1965284" y="2004674"/>
                  </a:cubicBezTo>
                  <a:cubicBezTo>
                    <a:pt x="1955438" y="2014520"/>
                    <a:pt x="1942084" y="2020052"/>
                    <a:pt x="1928159" y="2020052"/>
                  </a:cubicBezTo>
                  <a:lnTo>
                    <a:pt x="52503" y="2020052"/>
                  </a:lnTo>
                  <a:cubicBezTo>
                    <a:pt x="38578" y="2020052"/>
                    <a:pt x="25224" y="2014520"/>
                    <a:pt x="15378" y="2004674"/>
                  </a:cubicBezTo>
                  <a:cubicBezTo>
                    <a:pt x="5532" y="1994828"/>
                    <a:pt x="0" y="1981474"/>
                    <a:pt x="0" y="1967549"/>
                  </a:cubicBezTo>
                  <a:lnTo>
                    <a:pt x="0" y="52503"/>
                  </a:lnTo>
                  <a:cubicBezTo>
                    <a:pt x="0" y="38578"/>
                    <a:pt x="5532" y="25224"/>
                    <a:pt x="15378" y="15378"/>
                  </a:cubicBezTo>
                  <a:cubicBezTo>
                    <a:pt x="25224" y="5532"/>
                    <a:pt x="38578" y="0"/>
                    <a:pt x="52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39040" y="2611534"/>
            <a:ext cx="6660441" cy="6682596"/>
            <a:chOff x="0" y="0"/>
            <a:chExt cx="8880588" cy="891012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4"/>
            <a:srcRect l="0" t="6104" r="0" b="6104"/>
            <a:stretch>
              <a:fillRect/>
            </a:stretch>
          </p:blipFill>
          <p:spPr>
            <a:xfrm flipH="false" flipV="false">
              <a:off x="0" y="0"/>
              <a:ext cx="8880588" cy="8910128"/>
            </a:xfrm>
            <a:prstGeom prst="rect">
              <a:avLst/>
            </a:prstGeom>
          </p:spPr>
        </p:pic>
      </p:grpSp>
      <p:sp>
        <p:nvSpPr>
          <p:cNvPr name="TextBox 13" id="13"/>
          <p:cNvSpPr txBox="true"/>
          <p:nvPr/>
        </p:nvSpPr>
        <p:spPr>
          <a:xfrm rot="0">
            <a:off x="9779738" y="4279767"/>
            <a:ext cx="6878002" cy="4091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6"/>
              </a:lnSpc>
            </a:pPr>
            <a:r>
              <a:rPr lang="en-US" sz="3397" spc="101">
                <a:solidFill>
                  <a:srgbClr val="1B1B1B"/>
                </a:solidFill>
                <a:latin typeface="Open Sans"/>
              </a:rPr>
              <a:t>“Change Climate Change” is a song written and recorded by previous Filipino interns at Worldwide Teach-In in 2022. The song explores issues on climate justice and encourages people to take part in climate action.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9097" y="828652"/>
            <a:ext cx="15669806" cy="96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FFFFFF"/>
                </a:solidFill>
                <a:latin typeface="Open Sans Extra Bold"/>
              </a:rPr>
              <a:t>CHANGE CLIMATE CHANGE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27942" y="1397794"/>
            <a:ext cx="9182259" cy="8229600"/>
          </a:xfrm>
          <a:custGeom>
            <a:avLst/>
            <a:gdLst/>
            <a:ahLst/>
            <a:cxnLst/>
            <a:rect r="r" b="b" t="t" l="l"/>
            <a:pathLst>
              <a:path h="8229600" w="9182259">
                <a:moveTo>
                  <a:pt x="0" y="0"/>
                </a:moveTo>
                <a:lnTo>
                  <a:pt x="9182260" y="0"/>
                </a:lnTo>
                <a:lnTo>
                  <a:pt x="91822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612606" y="1729978"/>
            <a:ext cx="7329487" cy="1125141"/>
            <a:chOff x="0" y="0"/>
            <a:chExt cx="1930400" cy="2963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0400" cy="296333"/>
            </a:xfrm>
            <a:custGeom>
              <a:avLst/>
              <a:gdLst/>
              <a:ahLst/>
              <a:cxnLst/>
              <a:rect r="r" b="b" t="t" l="l"/>
              <a:pathLst>
                <a:path h="296333" w="1930400">
                  <a:moveTo>
                    <a:pt x="0" y="0"/>
                  </a:moveTo>
                  <a:lnTo>
                    <a:pt x="1930400" y="0"/>
                  </a:lnTo>
                  <a:lnTo>
                    <a:pt x="1930400" y="296333"/>
                  </a:lnTo>
                  <a:lnTo>
                    <a:pt x="0" y="296333"/>
                  </a:lnTo>
                  <a:close/>
                </a:path>
              </a:pathLst>
            </a:custGeom>
            <a:solidFill>
              <a:srgbClr val="7D392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185569" y="3539096"/>
            <a:ext cx="6183562" cy="441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8"/>
              </a:lnSpc>
            </a:pPr>
            <a:r>
              <a:rPr lang="en-US" sz="3692">
                <a:solidFill>
                  <a:srgbClr val="1B1B1B"/>
                </a:solidFill>
                <a:latin typeface="Open Sans"/>
              </a:rPr>
              <a:t>To analyze and talk about climate problems and possible solutions through a song written and performed by Philippine representatives.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88066" y="1835349"/>
            <a:ext cx="5540469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spc="600">
                <a:solidFill>
                  <a:srgbClr val="FFFFFF"/>
                </a:solidFill>
                <a:latin typeface="Open Sans Bold"/>
              </a:rPr>
              <a:t>GOAL OF THIS LESSON PLAN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315383">
            <a:off x="-6612055" y="8149299"/>
            <a:ext cx="16230600" cy="689800"/>
          </a:xfrm>
          <a:custGeom>
            <a:avLst/>
            <a:gdLst/>
            <a:ahLst/>
            <a:cxnLst/>
            <a:rect r="r" b="b" t="t" l="l"/>
            <a:pathLst>
              <a:path h="689800" w="16230600">
                <a:moveTo>
                  <a:pt x="0" y="0"/>
                </a:moveTo>
                <a:lnTo>
                  <a:pt x="16230600" y="0"/>
                </a:lnTo>
                <a:lnTo>
                  <a:pt x="16230600" y="689800"/>
                </a:lnTo>
                <a:lnTo>
                  <a:pt x="0" y="689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5315383">
            <a:off x="9045759" y="7763353"/>
            <a:ext cx="16230600" cy="689801"/>
          </a:xfrm>
          <a:custGeom>
            <a:avLst/>
            <a:gdLst/>
            <a:ahLst/>
            <a:cxnLst/>
            <a:rect r="r" b="b" t="t" l="l"/>
            <a:pathLst>
              <a:path h="689801" w="16230600">
                <a:moveTo>
                  <a:pt x="0" y="689801"/>
                </a:moveTo>
                <a:lnTo>
                  <a:pt x="16230600" y="689801"/>
                </a:lnTo>
                <a:lnTo>
                  <a:pt x="16230600" y="0"/>
                </a:lnTo>
                <a:lnTo>
                  <a:pt x="0" y="0"/>
                </a:lnTo>
                <a:lnTo>
                  <a:pt x="0" y="689801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84616">
            <a:off x="1787090" y="363841"/>
            <a:ext cx="14971714" cy="10972800"/>
            <a:chOff x="0" y="0"/>
            <a:chExt cx="3943168" cy="288995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943167" cy="2889956"/>
            </a:xfrm>
            <a:custGeom>
              <a:avLst/>
              <a:gdLst/>
              <a:ahLst/>
              <a:cxnLst/>
              <a:rect r="r" b="b" t="t" l="l"/>
              <a:pathLst>
                <a:path h="2889956" w="3943167">
                  <a:moveTo>
                    <a:pt x="0" y="0"/>
                  </a:moveTo>
                  <a:lnTo>
                    <a:pt x="3943167" y="0"/>
                  </a:lnTo>
                  <a:lnTo>
                    <a:pt x="3943167" y="2889956"/>
                  </a:lnTo>
                  <a:lnTo>
                    <a:pt x="0" y="2889956"/>
                  </a:lnTo>
                  <a:close/>
                </a:path>
              </a:pathLst>
            </a:custGeom>
            <a:solidFill>
              <a:srgbClr val="FFF7F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 flipV="true">
            <a:off x="2351989" y="2118675"/>
            <a:ext cx="13584022" cy="334422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2075372" y="715487"/>
            <a:ext cx="22740" cy="1490789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5901591" y="878940"/>
            <a:ext cx="22734" cy="1490400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2362689" y="4143501"/>
            <a:ext cx="13584022" cy="334422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-84616">
            <a:off x="6220839" y="1258131"/>
            <a:ext cx="5603871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“CHANGE CLIMATE CHANGE”</a:t>
            </a:r>
          </a:p>
        </p:txBody>
      </p:sp>
      <p:sp>
        <p:nvSpPr>
          <p:cNvPr name="TextBox 13" id="13"/>
          <p:cNvSpPr txBox="true"/>
          <p:nvPr/>
        </p:nvSpPr>
        <p:spPr>
          <a:xfrm rot="-84616">
            <a:off x="2066768" y="1182990"/>
            <a:ext cx="3877293" cy="1393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9"/>
              </a:lnSpc>
            </a:pPr>
            <a:r>
              <a:rPr lang="en-US" sz="3077">
                <a:solidFill>
                  <a:srgbClr val="7D392C"/>
                </a:solidFill>
                <a:latin typeface="Open Sans Bold"/>
              </a:rPr>
              <a:t>Grade Levels:</a:t>
            </a:r>
          </a:p>
          <a:p>
            <a:pPr algn="ctr">
              <a:lnSpc>
                <a:spcPts val="2769"/>
              </a:lnSpc>
            </a:pPr>
            <a:r>
              <a:rPr lang="en-US" sz="3077">
                <a:solidFill>
                  <a:srgbClr val="7D392C"/>
                </a:solidFill>
                <a:latin typeface="Open Sans"/>
              </a:rPr>
              <a:t>6th, 7th, 8th, 9th, 10th, 11th, 12th </a:t>
            </a:r>
          </a:p>
          <a:p>
            <a:pPr algn="ctr">
              <a:lnSpc>
                <a:spcPts val="276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-84616">
            <a:off x="12127809" y="1098254"/>
            <a:ext cx="3893847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Duration:</a:t>
            </a:r>
          </a:p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"/>
              </a:rPr>
              <a:t>50 MINUTES</a:t>
            </a:r>
          </a:p>
        </p:txBody>
      </p:sp>
      <p:sp>
        <p:nvSpPr>
          <p:cNvPr name="TextBox 15" id="15"/>
          <p:cNvSpPr txBox="true"/>
          <p:nvPr/>
        </p:nvSpPr>
        <p:spPr>
          <a:xfrm rot="-84616">
            <a:off x="3011542" y="2880075"/>
            <a:ext cx="12269404" cy="1093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11"/>
              </a:lnSpc>
            </a:pPr>
            <a:r>
              <a:rPr lang="en-US" sz="8902">
                <a:solidFill>
                  <a:srgbClr val="7D392C"/>
                </a:solidFill>
                <a:latin typeface="Open Sans Extra Bold"/>
              </a:rPr>
              <a:t>OBJECTIVES</a:t>
            </a:r>
          </a:p>
        </p:txBody>
      </p:sp>
      <p:sp>
        <p:nvSpPr>
          <p:cNvPr name="TextBox 16" id="16"/>
          <p:cNvSpPr txBox="true"/>
          <p:nvPr/>
        </p:nvSpPr>
        <p:spPr>
          <a:xfrm rot="-84616">
            <a:off x="2474563" y="5891008"/>
            <a:ext cx="13098778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69294" indent="-334647" lvl="1">
              <a:lnSpc>
                <a:spcPts val="3720"/>
              </a:lnSpc>
              <a:buFont typeface="Arial"/>
              <a:buChar char="•"/>
            </a:pPr>
            <a:r>
              <a:rPr lang="en-US" sz="3100" spc="93">
                <a:solidFill>
                  <a:srgbClr val="1B1B1B"/>
                </a:solidFill>
                <a:latin typeface="Open Sans"/>
              </a:rPr>
              <a:t>To analyze climate change effects and problems through a song</a:t>
            </a:r>
          </a:p>
          <a:p>
            <a:pPr>
              <a:lnSpc>
                <a:spcPts val="3720"/>
              </a:lnSpc>
            </a:pPr>
          </a:p>
          <a:p>
            <a:pPr marL="669294" indent="-334647" lvl="1">
              <a:lnSpc>
                <a:spcPts val="3720"/>
              </a:lnSpc>
              <a:buFont typeface="Arial"/>
              <a:buChar char="•"/>
            </a:pPr>
            <a:r>
              <a:rPr lang="en-US" sz="3100" spc="93">
                <a:solidFill>
                  <a:srgbClr val="1B1B1B"/>
                </a:solidFill>
                <a:latin typeface="Open Sans"/>
              </a:rPr>
              <a:t>To understand the reality of climate change</a:t>
            </a:r>
          </a:p>
          <a:p>
            <a:pPr>
              <a:lnSpc>
                <a:spcPts val="3720"/>
              </a:lnSpc>
            </a:pPr>
          </a:p>
          <a:p>
            <a:pPr marL="669294" indent="-334647" lvl="1">
              <a:lnSpc>
                <a:spcPts val="3720"/>
              </a:lnSpc>
              <a:buFont typeface="Arial"/>
              <a:buChar char="•"/>
            </a:pPr>
            <a:r>
              <a:rPr lang="en-US" sz="3100" spc="93">
                <a:solidFill>
                  <a:srgbClr val="1B1B1B"/>
                </a:solidFill>
                <a:latin typeface="Open Sans"/>
              </a:rPr>
              <a:t>To reflect on ways to combat climate change</a:t>
            </a:r>
          </a:p>
          <a:p>
            <a:pPr>
              <a:lnSpc>
                <a:spcPts val="3720"/>
              </a:lnSpc>
            </a:pP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925677" y="6541955"/>
            <a:ext cx="16230600" cy="689801"/>
          </a:xfrm>
          <a:custGeom>
            <a:avLst/>
            <a:gdLst/>
            <a:ahLst/>
            <a:cxnLst/>
            <a:rect r="r" b="b" t="t" l="l"/>
            <a:pathLst>
              <a:path h="689801" w="16230600">
                <a:moveTo>
                  <a:pt x="0" y="0"/>
                </a:moveTo>
                <a:lnTo>
                  <a:pt x="16230600" y="0"/>
                </a:lnTo>
                <a:lnTo>
                  <a:pt x="16230600" y="689800"/>
                </a:lnTo>
                <a:lnTo>
                  <a:pt x="0" y="689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366828" y="0"/>
            <a:ext cx="5921172" cy="10287000"/>
            <a:chOff x="0" y="0"/>
            <a:chExt cx="7894896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9342" t="0" r="19342" b="0"/>
            <a:stretch>
              <a:fillRect/>
            </a:stretch>
          </p:blipFill>
          <p:spPr>
            <a:xfrm flipH="false" flipV="false">
              <a:off x="0" y="0"/>
              <a:ext cx="7894896" cy="13716000"/>
            </a:xfrm>
            <a:prstGeom prst="rect">
              <a:avLst/>
            </a:prstGeom>
          </p:spPr>
        </p:pic>
      </p:grpSp>
      <p:sp>
        <p:nvSpPr>
          <p:cNvPr name="TextBox 5" id="5"/>
          <p:cNvSpPr txBox="true"/>
          <p:nvPr/>
        </p:nvSpPr>
        <p:spPr>
          <a:xfrm rot="0">
            <a:off x="1647675" y="1652592"/>
            <a:ext cx="9200044" cy="1114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100"/>
              </a:lnSpc>
            </a:pPr>
            <a:r>
              <a:rPr lang="en-US" sz="9000">
                <a:solidFill>
                  <a:srgbClr val="7D392C"/>
                </a:solidFill>
                <a:latin typeface="Open Sans Extra Bold"/>
              </a:rPr>
              <a:t>RESOURCES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53959" y="5013242"/>
            <a:ext cx="9200044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52" indent="-377826" lvl="1">
              <a:lnSpc>
                <a:spcPts val="4200"/>
              </a:lnSpc>
              <a:buFont typeface="Arial"/>
              <a:buChar char="•"/>
            </a:pPr>
            <a:r>
              <a:rPr lang="en-US" sz="3500" spc="105">
                <a:solidFill>
                  <a:srgbClr val="1B1B1B"/>
                </a:solidFill>
                <a:latin typeface="Open Sans"/>
              </a:rPr>
              <a:t>“Change Climate Change” song lyrics</a:t>
            </a:r>
          </a:p>
          <a:p>
            <a:pPr>
              <a:lnSpc>
                <a:spcPts val="4200"/>
              </a:lnSpc>
            </a:pPr>
          </a:p>
          <a:p>
            <a:pPr marL="755652" indent="-377826" lvl="1">
              <a:lnSpc>
                <a:spcPts val="4200"/>
              </a:lnSpc>
              <a:buFont typeface="Arial"/>
              <a:buChar char="•"/>
            </a:pPr>
            <a:r>
              <a:rPr lang="en-US" sz="3500" spc="105">
                <a:solidFill>
                  <a:srgbClr val="1B1B1B"/>
                </a:solidFill>
                <a:latin typeface="Open Sans"/>
              </a:rPr>
              <a:t> Audio File &amp; Link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92765">
            <a:off x="5609605" y="-168589"/>
            <a:ext cx="8360599" cy="11943713"/>
          </a:xfrm>
          <a:custGeom>
            <a:avLst/>
            <a:gdLst/>
            <a:ahLst/>
            <a:cxnLst/>
            <a:rect r="r" b="b" t="t" l="l"/>
            <a:pathLst>
              <a:path h="11943713" w="8360599">
                <a:moveTo>
                  <a:pt x="0" y="0"/>
                </a:moveTo>
                <a:lnTo>
                  <a:pt x="8360599" y="0"/>
                </a:lnTo>
                <a:lnTo>
                  <a:pt x="8360599" y="11943712"/>
                </a:lnTo>
                <a:lnTo>
                  <a:pt x="0" y="11943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2765">
            <a:off x="7320251" y="1053257"/>
            <a:ext cx="3704768" cy="1169698"/>
          </a:xfrm>
          <a:custGeom>
            <a:avLst/>
            <a:gdLst/>
            <a:ahLst/>
            <a:cxnLst/>
            <a:rect r="r" b="b" t="t" l="l"/>
            <a:pathLst>
              <a:path h="1169698" w="3704768">
                <a:moveTo>
                  <a:pt x="0" y="0"/>
                </a:moveTo>
                <a:lnTo>
                  <a:pt x="3704768" y="0"/>
                </a:lnTo>
                <a:lnTo>
                  <a:pt x="3704768" y="1169698"/>
                </a:lnTo>
                <a:lnTo>
                  <a:pt x="0" y="1169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92765">
            <a:off x="4614872" y="2469179"/>
            <a:ext cx="9103531" cy="1905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7D392C"/>
                </a:solidFill>
                <a:latin typeface="Open Sans Extra Bold"/>
              </a:rPr>
              <a:t>QUESTIONS FOR REFLECTION</a:t>
            </a:r>
          </a:p>
        </p:txBody>
      </p:sp>
      <p:sp>
        <p:nvSpPr>
          <p:cNvPr name="TextBox 6" id="6"/>
          <p:cNvSpPr txBox="true"/>
          <p:nvPr/>
        </p:nvSpPr>
        <p:spPr>
          <a:xfrm rot="-92765">
            <a:off x="4390752" y="4624846"/>
            <a:ext cx="9506496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69294" indent="-334647" lvl="1">
              <a:lnSpc>
                <a:spcPts val="3720"/>
              </a:lnSpc>
              <a:buFont typeface="Arial"/>
              <a:buChar char="•"/>
            </a:pPr>
            <a:r>
              <a:rPr lang="en-US" sz="3100" spc="93">
                <a:solidFill>
                  <a:srgbClr val="1B1B1B"/>
                </a:solidFill>
                <a:latin typeface="Open Sans"/>
              </a:rPr>
              <a:t>What are the climate change problems that were mentioned in the song? </a:t>
            </a:r>
          </a:p>
          <a:p>
            <a:pPr algn="ctr">
              <a:lnSpc>
                <a:spcPts val="3720"/>
              </a:lnSpc>
            </a:pPr>
          </a:p>
          <a:p>
            <a:pPr algn="ctr" marL="669294" indent="-334647" lvl="1">
              <a:lnSpc>
                <a:spcPts val="3720"/>
              </a:lnSpc>
              <a:buFont typeface="Arial"/>
              <a:buChar char="•"/>
            </a:pPr>
            <a:r>
              <a:rPr lang="en-US" sz="3100" spc="93">
                <a:solidFill>
                  <a:srgbClr val="1B1B1B"/>
                </a:solidFill>
                <a:latin typeface="Open Sans"/>
              </a:rPr>
              <a:t>What other environmental issues can you think of?</a:t>
            </a:r>
          </a:p>
          <a:p>
            <a:pPr algn="ctr">
              <a:lnSpc>
                <a:spcPts val="3720"/>
              </a:lnSpc>
            </a:pPr>
          </a:p>
          <a:p>
            <a:pPr algn="ctr" marL="669294" indent="-334647" lvl="1">
              <a:lnSpc>
                <a:spcPts val="3720"/>
              </a:lnSpc>
              <a:buFont typeface="Arial"/>
              <a:buChar char="•"/>
            </a:pPr>
            <a:r>
              <a:rPr lang="en-US" sz="3100" spc="93">
                <a:solidFill>
                  <a:srgbClr val="1B1B1B"/>
                </a:solidFill>
                <a:latin typeface="Open Sans"/>
              </a:rPr>
              <a:t>What did you feel after listening to the song</a:t>
            </a:r>
          </a:p>
          <a:p>
            <a:pPr algn="ctr">
              <a:lnSpc>
                <a:spcPts val="372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9097" y="828652"/>
            <a:ext cx="15669806" cy="96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7D392C"/>
                </a:solidFill>
                <a:latin typeface="Open Sans Extra Bold"/>
              </a:rPr>
              <a:t>INTRODUCTION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5546864" y="181308"/>
            <a:ext cx="7194273" cy="11943713"/>
          </a:xfrm>
          <a:custGeom>
            <a:avLst/>
            <a:gdLst/>
            <a:ahLst/>
            <a:cxnLst/>
            <a:rect r="r" b="b" t="t" l="l"/>
            <a:pathLst>
              <a:path h="11943713" w="7194273">
                <a:moveTo>
                  <a:pt x="0" y="0"/>
                </a:moveTo>
                <a:lnTo>
                  <a:pt x="7194272" y="0"/>
                </a:lnTo>
                <a:lnTo>
                  <a:pt x="7194272" y="11943713"/>
                </a:lnTo>
                <a:lnTo>
                  <a:pt x="0" y="11943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6211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28400" y="3701216"/>
            <a:ext cx="9654335" cy="3924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08636" indent="-404318" lvl="1">
              <a:lnSpc>
                <a:spcPts val="5243"/>
              </a:lnSpc>
              <a:buFont typeface="Arial"/>
              <a:buChar char="•"/>
            </a:pPr>
            <a:r>
              <a:rPr lang="en-US" sz="3745">
                <a:solidFill>
                  <a:srgbClr val="000000"/>
                </a:solidFill>
                <a:latin typeface="Open Sans"/>
              </a:rPr>
              <a:t>Ask the students to take down notes while listening and then play the song twice. </a:t>
            </a:r>
          </a:p>
          <a:p>
            <a:pPr marL="808636" indent="-404318" lvl="1">
              <a:lnSpc>
                <a:spcPts val="5243"/>
              </a:lnSpc>
              <a:buFont typeface="Arial"/>
              <a:buChar char="•"/>
            </a:pPr>
            <a:r>
              <a:rPr lang="en-US" sz="3745">
                <a:solidFill>
                  <a:srgbClr val="000000"/>
                </a:solidFill>
                <a:latin typeface="Open Sans"/>
              </a:rPr>
              <a:t>Group the class into 3 and have them sit with their groups</a:t>
            </a:r>
          </a:p>
          <a:p>
            <a:pPr algn="ctr">
              <a:lnSpc>
                <a:spcPts val="5243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-84616">
            <a:off x="10191707" y="7297965"/>
            <a:ext cx="3893847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Duration:</a:t>
            </a:r>
          </a:p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15</a:t>
            </a:r>
            <a:r>
              <a:rPr lang="en-US" sz="3200">
                <a:solidFill>
                  <a:srgbClr val="7D392C"/>
                </a:solidFill>
                <a:latin typeface="Open Sans"/>
              </a:rPr>
              <a:t> MINUTES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9097" y="828652"/>
            <a:ext cx="15669806" cy="96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7D392C"/>
                </a:solidFill>
                <a:latin typeface="Open Sans Extra Bold"/>
              </a:rPr>
              <a:t>ANALYZE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5546864" y="-1241610"/>
            <a:ext cx="7194273" cy="14789550"/>
          </a:xfrm>
          <a:custGeom>
            <a:avLst/>
            <a:gdLst/>
            <a:ahLst/>
            <a:cxnLst/>
            <a:rect r="r" b="b" t="t" l="l"/>
            <a:pathLst>
              <a:path h="14789550" w="7194273">
                <a:moveTo>
                  <a:pt x="0" y="0"/>
                </a:moveTo>
                <a:lnTo>
                  <a:pt x="7194272" y="0"/>
                </a:lnTo>
                <a:lnTo>
                  <a:pt x="7194272" y="14789550"/>
                </a:lnTo>
                <a:lnTo>
                  <a:pt x="0" y="14789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913" t="0" r="-31988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215756" y="3963349"/>
            <a:ext cx="11716892" cy="4865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63580" indent="-331790" lvl="1">
              <a:lnSpc>
                <a:spcPts val="4302"/>
              </a:lnSpc>
              <a:buFont typeface="Arial"/>
              <a:buChar char="•"/>
            </a:pPr>
            <a:r>
              <a:rPr lang="en-US" sz="3073">
                <a:solidFill>
                  <a:srgbClr val="000000"/>
                </a:solidFill>
                <a:latin typeface="Open Sans"/>
              </a:rPr>
              <a:t>Group 1: Write a dialogue/short skit (3-5 minutes) using the lines from the song. They can add other words and sentences to complete the thought. </a:t>
            </a:r>
          </a:p>
          <a:p>
            <a:pPr marL="663580" indent="-331790" lvl="1">
              <a:lnSpc>
                <a:spcPts val="4302"/>
              </a:lnSpc>
              <a:buFont typeface="Arial"/>
              <a:buChar char="•"/>
            </a:pPr>
            <a:r>
              <a:rPr lang="en-US" sz="3073">
                <a:solidFill>
                  <a:srgbClr val="000000"/>
                </a:solidFill>
                <a:latin typeface="Open Sans"/>
              </a:rPr>
              <a:t>Group 2: Create a poster/artwork/poem or anything creative to interpret the song or a verse from the song. </a:t>
            </a:r>
          </a:p>
          <a:p>
            <a:pPr marL="663580" indent="-331790" lvl="1">
              <a:lnSpc>
                <a:spcPts val="4302"/>
              </a:lnSpc>
              <a:buFont typeface="Arial"/>
              <a:buChar char="•"/>
            </a:pPr>
            <a:r>
              <a:rPr lang="en-US" sz="3073">
                <a:solidFill>
                  <a:srgbClr val="000000"/>
                </a:solidFill>
                <a:latin typeface="Open Sans"/>
              </a:rPr>
              <a:t>Group 3: Choreograph actions for the END CHORUS of the song (underlined in song lyrics.)</a:t>
            </a:r>
          </a:p>
          <a:p>
            <a:pPr>
              <a:lnSpc>
                <a:spcPts val="4302"/>
              </a:lnSpc>
            </a:pPr>
          </a:p>
          <a:p>
            <a:pPr>
              <a:lnSpc>
                <a:spcPts val="4302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-84616">
            <a:off x="11078115" y="7958163"/>
            <a:ext cx="3893847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Duration:</a:t>
            </a:r>
          </a:p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15</a:t>
            </a:r>
            <a:r>
              <a:rPr lang="en-US" sz="3200">
                <a:solidFill>
                  <a:srgbClr val="7D392C"/>
                </a:solidFill>
                <a:latin typeface="Open Sans"/>
              </a:rPr>
              <a:t> MINUTES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9097" y="828652"/>
            <a:ext cx="15669806" cy="96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7D392C"/>
                </a:solidFill>
                <a:latin typeface="Open Sans Extra Bold"/>
              </a:rPr>
              <a:t>DISCUSSION / COLLABORATION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5792864" y="-632578"/>
            <a:ext cx="6702271" cy="13169648"/>
          </a:xfrm>
          <a:custGeom>
            <a:avLst/>
            <a:gdLst/>
            <a:ahLst/>
            <a:cxnLst/>
            <a:rect r="r" b="b" t="t" l="l"/>
            <a:pathLst>
              <a:path h="13169648" w="6702271">
                <a:moveTo>
                  <a:pt x="0" y="0"/>
                </a:moveTo>
                <a:lnTo>
                  <a:pt x="6702272" y="0"/>
                </a:lnTo>
                <a:lnTo>
                  <a:pt x="6702272" y="13169648"/>
                </a:lnTo>
                <a:lnTo>
                  <a:pt x="0" y="131696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913" t="0" r="-31988" b="-462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02380" y="3623952"/>
            <a:ext cx="11038283" cy="5634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66504" indent="-383252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000000"/>
                </a:solidFill>
                <a:latin typeface="Open Sans"/>
              </a:rPr>
              <a:t>Each group will showcase their outputs in front of the class (5 minutes maximum per group). </a:t>
            </a:r>
          </a:p>
          <a:p>
            <a:pPr>
              <a:lnSpc>
                <a:spcPts val="4970"/>
              </a:lnSpc>
            </a:pPr>
          </a:p>
          <a:p>
            <a:pPr marL="766504" indent="-383252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000000"/>
                </a:solidFill>
                <a:latin typeface="Open Sans"/>
              </a:rPr>
              <a:t>After every group has presented, initiate conversations among them and let them talk about the environmental issues they encountered through the song.</a:t>
            </a:r>
          </a:p>
          <a:p>
            <a:pPr>
              <a:lnSpc>
                <a:spcPts val="4970"/>
              </a:lnSpc>
            </a:pPr>
          </a:p>
          <a:p>
            <a:pPr>
              <a:lnSpc>
                <a:spcPts val="497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-84616">
            <a:off x="11334707" y="7671189"/>
            <a:ext cx="3893847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Duration:</a:t>
            </a:r>
          </a:p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20</a:t>
            </a:r>
            <a:r>
              <a:rPr lang="en-US" sz="3200">
                <a:solidFill>
                  <a:srgbClr val="7D392C"/>
                </a:solidFill>
                <a:latin typeface="Open Sans"/>
              </a:rPr>
              <a:t> MINUTES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9097" y="828652"/>
            <a:ext cx="15669806" cy="96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7D392C"/>
                </a:solidFill>
                <a:latin typeface="Open Sans Extra Bold"/>
              </a:rPr>
              <a:t>ASSESSMENT / REFLECTION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5453712" y="-1146721"/>
            <a:ext cx="7380577" cy="14502486"/>
          </a:xfrm>
          <a:custGeom>
            <a:avLst/>
            <a:gdLst/>
            <a:ahLst/>
            <a:cxnLst/>
            <a:rect r="r" b="b" t="t" l="l"/>
            <a:pathLst>
              <a:path h="14502486" w="7380577">
                <a:moveTo>
                  <a:pt x="0" y="0"/>
                </a:moveTo>
                <a:lnTo>
                  <a:pt x="7380576" y="0"/>
                </a:lnTo>
                <a:lnTo>
                  <a:pt x="7380576" y="14502486"/>
                </a:lnTo>
                <a:lnTo>
                  <a:pt x="0" y="145024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913" t="0" r="-31988" b="-462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25911" y="2939685"/>
            <a:ext cx="13051589" cy="6262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66504" indent="-383252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000000"/>
                </a:solidFill>
                <a:latin typeface="Open Sans"/>
              </a:rPr>
              <a:t>Reflect on the song, ask for volunteers who want to discuss which line/s were the most striking for them.</a:t>
            </a:r>
          </a:p>
          <a:p>
            <a:pPr>
              <a:lnSpc>
                <a:spcPts val="4970"/>
              </a:lnSpc>
            </a:pPr>
          </a:p>
          <a:p>
            <a:pPr marL="766504" indent="-383252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000000"/>
                </a:solidFill>
                <a:latin typeface="Open Sans"/>
              </a:rPr>
              <a:t> Ask “What did you feel after listening to the song?” </a:t>
            </a:r>
          </a:p>
          <a:p>
            <a:pPr>
              <a:lnSpc>
                <a:spcPts val="4970"/>
              </a:lnSpc>
            </a:pPr>
          </a:p>
          <a:p>
            <a:pPr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Open Sans"/>
              </a:rPr>
              <a:t>**A follow-up assignment is highly encouraged. Provide them the link of the song and ask them to reflect more on the lyrics. Their reflections can be discussed in another session.</a:t>
            </a:r>
          </a:p>
          <a:p>
            <a:pPr>
              <a:lnSpc>
                <a:spcPts val="4970"/>
              </a:lnSpc>
            </a:pPr>
          </a:p>
          <a:p>
            <a:pPr>
              <a:lnSpc>
                <a:spcPts val="497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-84616">
            <a:off x="11801237" y="8091067"/>
            <a:ext cx="3893847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Duration:</a:t>
            </a:r>
          </a:p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7D392C"/>
                </a:solidFill>
                <a:latin typeface="Open Sans Bold"/>
              </a:rPr>
              <a:t>10</a:t>
            </a:r>
            <a:r>
              <a:rPr lang="en-US" sz="3200">
                <a:solidFill>
                  <a:srgbClr val="7D392C"/>
                </a:solidFill>
                <a:latin typeface="Open Sans"/>
              </a:rPr>
              <a:t> MINUTES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-9444" r="0" b="-9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9097" y="2858060"/>
            <a:ext cx="15669806" cy="962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6800">
                <a:solidFill>
                  <a:srgbClr val="7D392C"/>
                </a:solidFill>
                <a:latin typeface="Open Sans Extra Bold"/>
              </a:rPr>
              <a:t>CHANGE CLIMATE CHANGE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545403" y="4675997"/>
            <a:ext cx="13197193" cy="2683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7D392C"/>
                </a:solidFill>
                <a:latin typeface="Open Sans"/>
              </a:rPr>
              <a:t>Worldwide Teach-In Philippines</a:t>
            </a: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7D392C"/>
                </a:solidFill>
                <a:latin typeface="Open Sans"/>
              </a:rPr>
              <a:t> Lyrics by: Faith Caubang, Hannah Beraquit, Carlo Perete, Alec Buenaventura </a:t>
            </a:r>
          </a:p>
          <a:p>
            <a:pPr algn="ctr">
              <a:lnSpc>
                <a:spcPts val="4339"/>
              </a:lnSpc>
            </a:pP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7D392C"/>
                </a:solidFill>
                <a:latin typeface="Open Sans"/>
              </a:rPr>
              <a:t>Arranged by: Alec Buenaventura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38903" y="8468503"/>
            <a:ext cx="1579594" cy="1579594"/>
          </a:xfrm>
          <a:custGeom>
            <a:avLst/>
            <a:gdLst/>
            <a:ahLst/>
            <a:cxnLst/>
            <a:rect r="r" b="b" t="t" l="l"/>
            <a:pathLst>
              <a:path h="1579594" w="1579594">
                <a:moveTo>
                  <a:pt x="0" y="0"/>
                </a:moveTo>
                <a:lnTo>
                  <a:pt x="1579594" y="0"/>
                </a:lnTo>
                <a:lnTo>
                  <a:pt x="1579594" y="1579594"/>
                </a:lnTo>
                <a:lnTo>
                  <a:pt x="0" y="1579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DAFuhPa0s4A</dc:identifier>
  <dcterms:modified xsi:type="dcterms:W3CDTF">2011-08-01T06:04:30Z</dcterms:modified>
  <cp:revision>1</cp:revision>
  <dc:title>ChangeCC</dc:title>
</cp:coreProperties>
</file>