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1"/>
    <p:sldId id="257" r:id="rId22"/>
    <p:sldId id="258" r:id="rId23"/>
    <p:sldId id="259" r:id="rId24"/>
    <p:sldId id="260" r:id="rId25"/>
    <p:sldId id="261" r:id="rId26"/>
    <p:sldId id="262" r:id="rId27"/>
    <p:sldId id="263" r:id="rId28"/>
    <p:sldId id="264" r:id="rId29"/>
    <p:sldId id="265" r:id="rId30"/>
    <p:sldId id="266" r:id="rId31"/>
    <p:sldId id="267" r:id="rId32"/>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Cubao Narrow" charset="1" panose="02000506000000000000"/>
      <p:regular r:id="rId10"/>
    </p:embeddedFont>
    <p:embeddedFont>
      <p:font typeface="Open Sans Extra Bold" charset="1" panose="020B0906030804020204"/>
      <p:regular r:id="rId11"/>
    </p:embeddedFont>
    <p:embeddedFont>
      <p:font typeface="Open Sans Extra Bold Italics" charset="1" panose="020B0906030804020204"/>
      <p:regular r:id="rId12"/>
    </p:embeddedFont>
    <p:embeddedFont>
      <p:font typeface="Open Sans" charset="1" panose="020B0606030504020204"/>
      <p:regular r:id="rId13"/>
    </p:embeddedFont>
    <p:embeddedFont>
      <p:font typeface="Open Sans Bold" charset="1" panose="020B0806030504020204"/>
      <p:regular r:id="rId14"/>
    </p:embeddedFont>
    <p:embeddedFont>
      <p:font typeface="Open Sans Italics" charset="1" panose="020B0606030504020204"/>
      <p:regular r:id="rId15"/>
    </p:embeddedFont>
    <p:embeddedFont>
      <p:font typeface="Open Sans Bold Italics" charset="1" panose="020B0806030504020204"/>
      <p:regular r:id="rId16"/>
    </p:embeddedFont>
    <p:embeddedFont>
      <p:font typeface="Open Sans Light" charset="1" panose="020B0306030504020204"/>
      <p:regular r:id="rId17"/>
    </p:embeddedFont>
    <p:embeddedFont>
      <p:font typeface="Open Sans Light Italics" charset="1" panose="020B0306030504020204"/>
      <p:regular r:id="rId18"/>
    </p:embeddedFont>
    <p:embeddedFont>
      <p:font typeface="Open Sans Ultra-Bold" charset="1" panose="00000000000000000000"/>
      <p:regular r:id="rId19"/>
    </p:embeddedFont>
    <p:embeddedFont>
      <p:font typeface="Open Sans Ultra-Bold Italics" charset="1" panose="000000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slides/slide1.xml" Type="http://schemas.openxmlformats.org/officeDocument/2006/relationships/slide"/><Relationship Id="rId22" Target="slides/slide2.xml" Type="http://schemas.openxmlformats.org/officeDocument/2006/relationships/slide"/><Relationship Id="rId23" Target="slides/slide3.xml" Type="http://schemas.openxmlformats.org/officeDocument/2006/relationships/slide"/><Relationship Id="rId24" Target="slides/slide4.xml" Type="http://schemas.openxmlformats.org/officeDocument/2006/relationships/slide"/><Relationship Id="rId25" Target="slides/slide5.xml" Type="http://schemas.openxmlformats.org/officeDocument/2006/relationships/slide"/><Relationship Id="rId26" Target="slides/slide6.xml" Type="http://schemas.openxmlformats.org/officeDocument/2006/relationships/slide"/><Relationship Id="rId27" Target="slides/slide7.xml" Type="http://schemas.openxmlformats.org/officeDocument/2006/relationships/slide"/><Relationship Id="rId28" Target="slides/slide8.xml" Type="http://schemas.openxmlformats.org/officeDocument/2006/relationships/slide"/><Relationship Id="rId29" Target="slides/slide9.xml" Type="http://schemas.openxmlformats.org/officeDocument/2006/relationships/slide"/><Relationship Id="rId3" Target="viewProps.xml" Type="http://schemas.openxmlformats.org/officeDocument/2006/relationships/viewProps"/><Relationship Id="rId30" Target="slides/slide10.xml" Type="http://schemas.openxmlformats.org/officeDocument/2006/relationships/slide"/><Relationship Id="rId31" Target="slides/slide11.xml" Type="http://schemas.openxmlformats.org/officeDocument/2006/relationships/slide"/><Relationship Id="rId32" Target="slides/slide12.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png" Type="http://schemas.openxmlformats.org/officeDocument/2006/relationships/image"/><Relationship Id="rId4" Target="../media/image4.png" Type="http://schemas.openxmlformats.org/officeDocument/2006/relationships/image"/><Relationship Id="rId5" Target="../media/image2.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2.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2.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 Id="rId4" Target="../media/image2.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2.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2.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2.pn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8.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2.pn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4000"/>
            </a:blip>
            <a:stretch>
              <a:fillRect l="0" t="-13555" r="0" b="-13555"/>
            </a:stretch>
          </a:blipFill>
        </p:spPr>
      </p:sp>
      <p:sp>
        <p:nvSpPr>
          <p:cNvPr name="Freeform 3" id="3"/>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3"/>
            <a:stretch>
              <a:fillRect l="0" t="0" r="0" b="0"/>
            </a:stretch>
          </a:blipFill>
        </p:spPr>
      </p:sp>
      <p:sp>
        <p:nvSpPr>
          <p:cNvPr name="TextBox 4" id="4"/>
          <p:cNvSpPr txBox="true"/>
          <p:nvPr/>
        </p:nvSpPr>
        <p:spPr>
          <a:xfrm rot="0">
            <a:off x="1581793" y="2958685"/>
            <a:ext cx="15124413" cy="5067872"/>
          </a:xfrm>
          <a:prstGeom prst="rect">
            <a:avLst/>
          </a:prstGeom>
        </p:spPr>
        <p:txBody>
          <a:bodyPr anchor="t" rtlCol="false" tIns="0" lIns="0" bIns="0" rIns="0">
            <a:spAutoFit/>
          </a:bodyPr>
          <a:lstStyle/>
          <a:p>
            <a:pPr algn="ctr">
              <a:lnSpc>
                <a:spcPts val="19809"/>
              </a:lnSpc>
            </a:pPr>
            <a:r>
              <a:rPr lang="en-US" sz="14149">
                <a:solidFill>
                  <a:srgbClr val="7D392C"/>
                </a:solidFill>
                <a:latin typeface="Cubao Narrow"/>
              </a:rPr>
              <a:t>#Makeclimateaclass guide</a:t>
            </a:r>
          </a:p>
        </p:txBody>
      </p:sp>
      <p:sp>
        <p:nvSpPr>
          <p:cNvPr name="TextBox 5" id="5"/>
          <p:cNvSpPr txBox="true"/>
          <p:nvPr/>
        </p:nvSpPr>
        <p:spPr>
          <a:xfrm rot="0">
            <a:off x="5344620" y="2112614"/>
            <a:ext cx="7598759" cy="804174"/>
          </a:xfrm>
          <a:prstGeom prst="rect">
            <a:avLst/>
          </a:prstGeom>
        </p:spPr>
        <p:txBody>
          <a:bodyPr anchor="t" rtlCol="false" tIns="0" lIns="0" bIns="0" rIns="0">
            <a:spAutoFit/>
          </a:bodyPr>
          <a:lstStyle/>
          <a:p>
            <a:pPr algn="ctr">
              <a:lnSpc>
                <a:spcPts val="5886"/>
              </a:lnSpc>
            </a:pPr>
            <a:r>
              <a:rPr lang="en-US" sz="6540">
                <a:solidFill>
                  <a:srgbClr val="FFFFFF"/>
                </a:solidFill>
                <a:latin typeface="Open Sans Extra Bold"/>
              </a:rPr>
              <a:t>LESSON PLAN</a:t>
            </a:r>
          </a:p>
        </p:txBody>
      </p:sp>
      <p:sp>
        <p:nvSpPr>
          <p:cNvPr name="TextBox 6" id="6"/>
          <p:cNvSpPr txBox="true"/>
          <p:nvPr/>
        </p:nvSpPr>
        <p:spPr>
          <a:xfrm rot="0">
            <a:off x="13283155" y="9220200"/>
            <a:ext cx="4339089" cy="334231"/>
          </a:xfrm>
          <a:prstGeom prst="rect">
            <a:avLst/>
          </a:prstGeom>
        </p:spPr>
        <p:txBody>
          <a:bodyPr anchor="t" rtlCol="false" tIns="0" lIns="0" bIns="0" rIns="0">
            <a:spAutoFit/>
          </a:bodyPr>
          <a:lstStyle/>
          <a:p>
            <a:pPr algn="ctr">
              <a:lnSpc>
                <a:spcPts val="2778"/>
              </a:lnSpc>
            </a:pPr>
            <a:r>
              <a:rPr lang="en-US" sz="1984">
                <a:solidFill>
                  <a:srgbClr val="000000"/>
                </a:solidFill>
                <a:latin typeface="Open Sans"/>
              </a:rPr>
              <a:t>This lesson plan is created by: Toni 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4000"/>
            </a:blip>
            <a:stretch>
              <a:fillRect l="0" t="-13555" r="0" b="-13555"/>
            </a:stretch>
          </a:blipFill>
        </p:spPr>
      </p:sp>
      <p:sp>
        <p:nvSpPr>
          <p:cNvPr name="Freeform 3" id="3"/>
          <p:cNvSpPr/>
          <p:nvPr/>
        </p:nvSpPr>
        <p:spPr>
          <a:xfrm flipH="false" flipV="false" rot="0">
            <a:off x="9297503" y="8371600"/>
            <a:ext cx="7842473" cy="1735147"/>
          </a:xfrm>
          <a:custGeom>
            <a:avLst/>
            <a:gdLst/>
            <a:ahLst/>
            <a:cxnLst/>
            <a:rect r="r" b="b" t="t" l="l"/>
            <a:pathLst>
              <a:path h="1735147" w="7842473">
                <a:moveTo>
                  <a:pt x="0" y="0"/>
                </a:moveTo>
                <a:lnTo>
                  <a:pt x="7842473" y="0"/>
                </a:lnTo>
                <a:lnTo>
                  <a:pt x="7842473" y="1735147"/>
                </a:lnTo>
                <a:lnTo>
                  <a:pt x="0" y="1735147"/>
                </a:lnTo>
                <a:lnTo>
                  <a:pt x="0" y="0"/>
                </a:lnTo>
                <a:close/>
              </a:path>
            </a:pathLst>
          </a:custGeom>
          <a:blipFill>
            <a:blip r:embed="rId3">
              <a:alphaModFix amt="75000"/>
            </a:blip>
            <a:stretch>
              <a:fillRect l="0" t="0" r="0" b="0"/>
            </a:stretch>
          </a:blipFill>
        </p:spPr>
      </p:sp>
      <p:sp>
        <p:nvSpPr>
          <p:cNvPr name="Freeform 4" id="4"/>
          <p:cNvSpPr/>
          <p:nvPr/>
        </p:nvSpPr>
        <p:spPr>
          <a:xfrm flipH="false" flipV="false" rot="0">
            <a:off x="1148024" y="8371600"/>
            <a:ext cx="7842473" cy="1735147"/>
          </a:xfrm>
          <a:custGeom>
            <a:avLst/>
            <a:gdLst/>
            <a:ahLst/>
            <a:cxnLst/>
            <a:rect r="r" b="b" t="t" l="l"/>
            <a:pathLst>
              <a:path h="1735147" w="7842473">
                <a:moveTo>
                  <a:pt x="0" y="0"/>
                </a:moveTo>
                <a:lnTo>
                  <a:pt x="7842473" y="0"/>
                </a:lnTo>
                <a:lnTo>
                  <a:pt x="7842473" y="1735147"/>
                </a:lnTo>
                <a:lnTo>
                  <a:pt x="0" y="1735147"/>
                </a:lnTo>
                <a:lnTo>
                  <a:pt x="0" y="0"/>
                </a:lnTo>
                <a:close/>
              </a:path>
            </a:pathLst>
          </a:custGeom>
          <a:blipFill>
            <a:blip r:embed="rId3">
              <a:alphaModFix amt="75000"/>
            </a:blip>
            <a:stretch>
              <a:fillRect l="0" t="0" r="0" b="0"/>
            </a:stretch>
          </a:blipFill>
        </p:spPr>
      </p:sp>
      <p:grpSp>
        <p:nvGrpSpPr>
          <p:cNvPr name="Group 5" id="5"/>
          <p:cNvGrpSpPr/>
          <p:nvPr/>
        </p:nvGrpSpPr>
        <p:grpSpPr>
          <a:xfrm rot="0">
            <a:off x="10560857" y="2496072"/>
            <a:ext cx="6797204" cy="7165583"/>
            <a:chOff x="0" y="0"/>
            <a:chExt cx="1790210" cy="1887232"/>
          </a:xfrm>
        </p:grpSpPr>
        <p:sp>
          <p:nvSpPr>
            <p:cNvPr name="Freeform 6" id="6"/>
            <p:cNvSpPr/>
            <p:nvPr/>
          </p:nvSpPr>
          <p:spPr>
            <a:xfrm flipH="false" flipV="false" rot="0">
              <a:off x="0" y="0"/>
              <a:ext cx="1790210" cy="1887232"/>
            </a:xfrm>
            <a:custGeom>
              <a:avLst/>
              <a:gdLst/>
              <a:ahLst/>
              <a:cxnLst/>
              <a:rect r="r" b="b" t="t" l="l"/>
              <a:pathLst>
                <a:path h="1887232" w="1790210">
                  <a:moveTo>
                    <a:pt x="58088" y="0"/>
                  </a:moveTo>
                  <a:lnTo>
                    <a:pt x="1732122" y="0"/>
                  </a:lnTo>
                  <a:cubicBezTo>
                    <a:pt x="1764203" y="0"/>
                    <a:pt x="1790210" y="26007"/>
                    <a:pt x="1790210" y="58088"/>
                  </a:cubicBezTo>
                  <a:lnTo>
                    <a:pt x="1790210" y="1829144"/>
                  </a:lnTo>
                  <a:cubicBezTo>
                    <a:pt x="1790210" y="1861225"/>
                    <a:pt x="1764203" y="1887232"/>
                    <a:pt x="1732122" y="1887232"/>
                  </a:cubicBezTo>
                  <a:lnTo>
                    <a:pt x="58088" y="1887232"/>
                  </a:lnTo>
                  <a:cubicBezTo>
                    <a:pt x="26007" y="1887232"/>
                    <a:pt x="0" y="1861225"/>
                    <a:pt x="0" y="1829144"/>
                  </a:cubicBezTo>
                  <a:lnTo>
                    <a:pt x="0" y="58088"/>
                  </a:lnTo>
                  <a:cubicBezTo>
                    <a:pt x="0" y="26007"/>
                    <a:pt x="26007" y="0"/>
                    <a:pt x="58088" y="0"/>
                  </a:cubicBezTo>
                  <a:close/>
                </a:path>
              </a:pathLst>
            </a:custGeom>
            <a:solidFill>
              <a:srgbClr val="FFFFFF"/>
            </a:solidFill>
          </p:spPr>
        </p:sp>
        <p:sp>
          <p:nvSpPr>
            <p:cNvPr name="TextBox 7" id="7"/>
            <p:cNvSpPr txBox="true"/>
            <p:nvPr/>
          </p:nvSpPr>
          <p:spPr>
            <a:xfrm>
              <a:off x="0" y="-9525"/>
              <a:ext cx="812800" cy="822325"/>
            </a:xfrm>
            <a:prstGeom prst="rect">
              <a:avLst/>
            </a:prstGeom>
          </p:spPr>
          <p:txBody>
            <a:bodyPr anchor="ctr" rtlCol="false" tIns="50800" lIns="50800" bIns="50800" rIns="50800"/>
            <a:lstStyle/>
            <a:p>
              <a:pPr algn="ctr">
                <a:lnSpc>
                  <a:spcPts val="3000"/>
                </a:lnSpc>
              </a:pPr>
            </a:p>
          </p:txBody>
        </p:sp>
      </p:grpSp>
      <p:grpSp>
        <p:nvGrpSpPr>
          <p:cNvPr name="Group 8" id="8"/>
          <p:cNvGrpSpPr/>
          <p:nvPr/>
        </p:nvGrpSpPr>
        <p:grpSpPr>
          <a:xfrm rot="0">
            <a:off x="447564" y="2002428"/>
            <a:ext cx="9573062" cy="7669885"/>
            <a:chOff x="0" y="0"/>
            <a:chExt cx="2521300" cy="2020052"/>
          </a:xfrm>
        </p:grpSpPr>
        <p:sp>
          <p:nvSpPr>
            <p:cNvPr name="Freeform 9" id="9"/>
            <p:cNvSpPr/>
            <p:nvPr/>
          </p:nvSpPr>
          <p:spPr>
            <a:xfrm flipH="false" flipV="false" rot="0">
              <a:off x="0" y="0"/>
              <a:ext cx="2521300" cy="2020052"/>
            </a:xfrm>
            <a:custGeom>
              <a:avLst/>
              <a:gdLst/>
              <a:ahLst/>
              <a:cxnLst/>
              <a:rect r="r" b="b" t="t" l="l"/>
              <a:pathLst>
                <a:path h="2020052" w="2521300">
                  <a:moveTo>
                    <a:pt x="41245" y="0"/>
                  </a:moveTo>
                  <a:lnTo>
                    <a:pt x="2480055" y="0"/>
                  </a:lnTo>
                  <a:cubicBezTo>
                    <a:pt x="2502834" y="0"/>
                    <a:pt x="2521300" y="18466"/>
                    <a:pt x="2521300" y="41245"/>
                  </a:cubicBezTo>
                  <a:lnTo>
                    <a:pt x="2521300" y="1978807"/>
                  </a:lnTo>
                  <a:cubicBezTo>
                    <a:pt x="2521300" y="1989746"/>
                    <a:pt x="2516955" y="2000237"/>
                    <a:pt x="2509220" y="2007972"/>
                  </a:cubicBezTo>
                  <a:cubicBezTo>
                    <a:pt x="2501485" y="2015706"/>
                    <a:pt x="2490994" y="2020052"/>
                    <a:pt x="2480055" y="2020052"/>
                  </a:cubicBezTo>
                  <a:lnTo>
                    <a:pt x="41245" y="2020052"/>
                  </a:lnTo>
                  <a:cubicBezTo>
                    <a:pt x="30306" y="2020052"/>
                    <a:pt x="19815" y="2015706"/>
                    <a:pt x="12080" y="2007972"/>
                  </a:cubicBezTo>
                  <a:cubicBezTo>
                    <a:pt x="4345" y="2000237"/>
                    <a:pt x="0" y="1989746"/>
                    <a:pt x="0" y="1978807"/>
                  </a:cubicBezTo>
                  <a:lnTo>
                    <a:pt x="0" y="41245"/>
                  </a:lnTo>
                  <a:cubicBezTo>
                    <a:pt x="0" y="30306"/>
                    <a:pt x="4345" y="19815"/>
                    <a:pt x="12080" y="12080"/>
                  </a:cubicBezTo>
                  <a:cubicBezTo>
                    <a:pt x="19815" y="4345"/>
                    <a:pt x="30306" y="0"/>
                    <a:pt x="41245" y="0"/>
                  </a:cubicBezTo>
                  <a:close/>
                </a:path>
              </a:pathLst>
            </a:custGeom>
            <a:solidFill>
              <a:srgbClr val="FFFFFF"/>
            </a:solidFill>
          </p:spPr>
        </p:sp>
        <p:sp>
          <p:nvSpPr>
            <p:cNvPr name="TextBox 10" id="10"/>
            <p:cNvSpPr txBox="true"/>
            <p:nvPr/>
          </p:nvSpPr>
          <p:spPr>
            <a:xfrm>
              <a:off x="0" y="-9525"/>
              <a:ext cx="812800" cy="822325"/>
            </a:xfrm>
            <a:prstGeom prst="rect">
              <a:avLst/>
            </a:prstGeom>
          </p:spPr>
          <p:txBody>
            <a:bodyPr anchor="ctr" rtlCol="false" tIns="50800" lIns="50800" bIns="50800" rIns="50800"/>
            <a:lstStyle/>
            <a:p>
              <a:pPr algn="ctr">
                <a:lnSpc>
                  <a:spcPts val="3000"/>
                </a:lnSpc>
              </a:pPr>
            </a:p>
          </p:txBody>
        </p:sp>
      </p:grpSp>
      <p:grpSp>
        <p:nvGrpSpPr>
          <p:cNvPr name="Group 11" id="11"/>
          <p:cNvGrpSpPr/>
          <p:nvPr/>
        </p:nvGrpSpPr>
        <p:grpSpPr>
          <a:xfrm rot="0">
            <a:off x="716664" y="2496072"/>
            <a:ext cx="9063074" cy="6682596"/>
            <a:chOff x="0" y="0"/>
            <a:chExt cx="12084099" cy="8910128"/>
          </a:xfrm>
        </p:grpSpPr>
        <p:pic>
          <p:nvPicPr>
            <p:cNvPr name="Picture 12" id="12"/>
            <p:cNvPicPr>
              <a:picLocks noChangeAspect="true"/>
            </p:cNvPicPr>
            <p:nvPr/>
          </p:nvPicPr>
          <p:blipFill>
            <a:blip r:embed="rId4"/>
            <a:srcRect l="9466" t="0" r="9466" b="0"/>
            <a:stretch>
              <a:fillRect/>
            </a:stretch>
          </p:blipFill>
          <p:spPr>
            <a:xfrm flipH="false" flipV="false">
              <a:off x="0" y="0"/>
              <a:ext cx="12084099" cy="8910128"/>
            </a:xfrm>
            <a:prstGeom prst="rect">
              <a:avLst/>
            </a:prstGeom>
          </p:spPr>
        </p:pic>
      </p:grpSp>
      <p:sp>
        <p:nvSpPr>
          <p:cNvPr name="Freeform 13" id="13"/>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5"/>
            <a:stretch>
              <a:fillRect l="0" t="0" r="0" b="0"/>
            </a:stretch>
          </a:blipFill>
        </p:spPr>
      </p:sp>
      <p:sp>
        <p:nvSpPr>
          <p:cNvPr name="TextBox 14" id="14"/>
          <p:cNvSpPr txBox="true"/>
          <p:nvPr/>
        </p:nvSpPr>
        <p:spPr>
          <a:xfrm rot="0">
            <a:off x="10960399" y="3392814"/>
            <a:ext cx="5998121" cy="5372100"/>
          </a:xfrm>
          <a:prstGeom prst="rect">
            <a:avLst/>
          </a:prstGeom>
        </p:spPr>
        <p:txBody>
          <a:bodyPr anchor="t" rtlCol="false" tIns="0" lIns="0" bIns="0" rIns="0">
            <a:spAutoFit/>
          </a:bodyPr>
          <a:lstStyle/>
          <a:p>
            <a:pPr algn="ctr">
              <a:lnSpc>
                <a:spcPts val="3585"/>
              </a:lnSpc>
            </a:pPr>
            <a:r>
              <a:rPr lang="en-US" sz="2988" spc="89">
                <a:solidFill>
                  <a:srgbClr val="1B1B1B"/>
                </a:solidFill>
                <a:latin typeface="Open Sans"/>
              </a:rPr>
              <a:t>Bard GPS in New York initiated a project called “Worldwide Teach-In” whose primary goal is to call on people and encourage them to join in taking part in climate &amp; justice solutions. This lesson plan aims to assist educators and other professionals in conducting their own climate conversation. </a:t>
            </a:r>
            <a:r>
              <a:rPr lang="en-US" sz="2988" spc="89">
                <a:solidFill>
                  <a:srgbClr val="1B1B1B"/>
                </a:solidFill>
                <a:latin typeface="Open Sans Bold"/>
              </a:rPr>
              <a:t>#MakeClimateAClass </a:t>
            </a:r>
            <a:r>
              <a:rPr lang="en-US" sz="2988" spc="89">
                <a:solidFill>
                  <a:srgbClr val="1B1B1B"/>
                </a:solidFill>
                <a:latin typeface="Open Sans"/>
              </a:rPr>
              <a:t> </a:t>
            </a:r>
            <a:r>
              <a:rPr lang="en-US" sz="2988" spc="89">
                <a:solidFill>
                  <a:srgbClr val="1B1B1B"/>
                </a:solidFill>
                <a:latin typeface="Open Sans Bold"/>
              </a:rPr>
              <a:t>#MakeClimateAnEvent </a:t>
            </a:r>
          </a:p>
        </p:txBody>
      </p:sp>
      <p:sp>
        <p:nvSpPr>
          <p:cNvPr name="TextBox 15" id="15"/>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#MAKECLIMATEACLASS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4000"/>
            </a:blip>
            <a:stretch>
              <a:fillRect l="0" t="-13555" r="0" b="-13555"/>
            </a:stretch>
          </a:blipFill>
        </p:spPr>
      </p:sp>
      <p:sp>
        <p:nvSpPr>
          <p:cNvPr name="Freeform 3" id="3"/>
          <p:cNvSpPr/>
          <p:nvPr/>
        </p:nvSpPr>
        <p:spPr>
          <a:xfrm flipH="false" flipV="false" rot="0">
            <a:off x="5127942" y="1397794"/>
            <a:ext cx="9182259" cy="8229600"/>
          </a:xfrm>
          <a:custGeom>
            <a:avLst/>
            <a:gdLst/>
            <a:ahLst/>
            <a:cxnLst/>
            <a:rect r="r" b="b" t="t" l="l"/>
            <a:pathLst>
              <a:path h="8229600" w="9182259">
                <a:moveTo>
                  <a:pt x="0" y="0"/>
                </a:moveTo>
                <a:lnTo>
                  <a:pt x="9182260" y="0"/>
                </a:lnTo>
                <a:lnTo>
                  <a:pt x="9182260" y="8229600"/>
                </a:lnTo>
                <a:lnTo>
                  <a:pt x="0" y="8229600"/>
                </a:lnTo>
                <a:lnTo>
                  <a:pt x="0" y="0"/>
                </a:lnTo>
                <a:close/>
              </a:path>
            </a:pathLst>
          </a:custGeom>
          <a:blipFill>
            <a:blip r:embed="rId3"/>
            <a:stretch>
              <a:fillRect l="0" t="0" r="0" b="0"/>
            </a:stretch>
          </a:blipFill>
        </p:spPr>
      </p:sp>
      <p:grpSp>
        <p:nvGrpSpPr>
          <p:cNvPr name="Group 4" id="4"/>
          <p:cNvGrpSpPr/>
          <p:nvPr/>
        </p:nvGrpSpPr>
        <p:grpSpPr>
          <a:xfrm rot="0">
            <a:off x="5612606" y="1729978"/>
            <a:ext cx="7329487" cy="1125141"/>
            <a:chOff x="0" y="0"/>
            <a:chExt cx="1930400" cy="296333"/>
          </a:xfrm>
        </p:grpSpPr>
        <p:sp>
          <p:nvSpPr>
            <p:cNvPr name="Freeform 5" id="5"/>
            <p:cNvSpPr/>
            <p:nvPr/>
          </p:nvSpPr>
          <p:spPr>
            <a:xfrm flipH="false" flipV="false" rot="0">
              <a:off x="0" y="0"/>
              <a:ext cx="1930400" cy="296333"/>
            </a:xfrm>
            <a:custGeom>
              <a:avLst/>
              <a:gdLst/>
              <a:ahLst/>
              <a:cxnLst/>
              <a:rect r="r" b="b" t="t" l="l"/>
              <a:pathLst>
                <a:path h="296333" w="1930400">
                  <a:moveTo>
                    <a:pt x="0" y="0"/>
                  </a:moveTo>
                  <a:lnTo>
                    <a:pt x="1930400" y="0"/>
                  </a:lnTo>
                  <a:lnTo>
                    <a:pt x="1930400" y="296333"/>
                  </a:lnTo>
                  <a:lnTo>
                    <a:pt x="0" y="296333"/>
                  </a:lnTo>
                  <a:close/>
                </a:path>
              </a:pathLst>
            </a:custGeom>
            <a:solidFill>
              <a:srgbClr val="7D392C"/>
            </a:solidFill>
          </p:spPr>
        </p:sp>
        <p:sp>
          <p:nvSpPr>
            <p:cNvPr name="TextBox 6" id="6"/>
            <p:cNvSpPr txBox="true"/>
            <p:nvPr/>
          </p:nvSpPr>
          <p:spPr>
            <a:xfrm>
              <a:off x="0" y="-9525"/>
              <a:ext cx="812800" cy="822325"/>
            </a:xfrm>
            <a:prstGeom prst="rect">
              <a:avLst/>
            </a:prstGeom>
          </p:spPr>
          <p:txBody>
            <a:bodyPr anchor="ctr" rtlCol="false" tIns="50800" lIns="50800" bIns="50800" rIns="50800"/>
            <a:lstStyle/>
            <a:p>
              <a:pPr algn="ctr">
                <a:lnSpc>
                  <a:spcPts val="3000"/>
                </a:lnSpc>
              </a:pPr>
            </a:p>
          </p:txBody>
        </p:sp>
      </p:grpSp>
      <p:sp>
        <p:nvSpPr>
          <p:cNvPr name="TextBox 7" id="7"/>
          <p:cNvSpPr txBox="true"/>
          <p:nvPr/>
        </p:nvSpPr>
        <p:spPr>
          <a:xfrm rot="0">
            <a:off x="6185569" y="3910829"/>
            <a:ext cx="6183562" cy="3672608"/>
          </a:xfrm>
          <a:prstGeom prst="rect">
            <a:avLst/>
          </a:prstGeom>
        </p:spPr>
        <p:txBody>
          <a:bodyPr anchor="t" rtlCol="false" tIns="0" lIns="0" bIns="0" rIns="0">
            <a:spAutoFit/>
          </a:bodyPr>
          <a:lstStyle/>
          <a:p>
            <a:pPr algn="ctr">
              <a:lnSpc>
                <a:spcPts val="5908"/>
              </a:lnSpc>
            </a:pPr>
            <a:r>
              <a:rPr lang="en-US" sz="3692">
                <a:solidFill>
                  <a:srgbClr val="1B1B1B"/>
                </a:solidFill>
                <a:latin typeface="Open Sans"/>
              </a:rPr>
              <a:t>To train educators and other professional instructors how to #MakeClimateAClass.</a:t>
            </a:r>
          </a:p>
          <a:p>
            <a:pPr algn="ctr">
              <a:lnSpc>
                <a:spcPts val="5908"/>
              </a:lnSpc>
            </a:pPr>
          </a:p>
        </p:txBody>
      </p:sp>
      <p:sp>
        <p:nvSpPr>
          <p:cNvPr name="TextBox 8" id="8"/>
          <p:cNvSpPr txBox="true"/>
          <p:nvPr/>
        </p:nvSpPr>
        <p:spPr>
          <a:xfrm rot="0">
            <a:off x="6488066" y="1835349"/>
            <a:ext cx="5540469" cy="914400"/>
          </a:xfrm>
          <a:prstGeom prst="rect">
            <a:avLst/>
          </a:prstGeom>
        </p:spPr>
        <p:txBody>
          <a:bodyPr anchor="t" rtlCol="false" tIns="0" lIns="0" bIns="0" rIns="0">
            <a:spAutoFit/>
          </a:bodyPr>
          <a:lstStyle/>
          <a:p>
            <a:pPr algn="ctr">
              <a:lnSpc>
                <a:spcPts val="3600"/>
              </a:lnSpc>
            </a:pPr>
            <a:r>
              <a:rPr lang="en-US" sz="3000" spc="600">
                <a:solidFill>
                  <a:srgbClr val="FFFFFF"/>
                </a:solidFill>
                <a:latin typeface="Open Sans Bold"/>
              </a:rPr>
              <a:t>GOAL OF THIS LESSON PLAN</a:t>
            </a:r>
          </a:p>
        </p:txBody>
      </p:sp>
      <p:sp>
        <p:nvSpPr>
          <p:cNvPr name="Freeform 9" id="9"/>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4000"/>
            </a:blip>
            <a:stretch>
              <a:fillRect l="0" t="-13555" r="0" b="-13555"/>
            </a:stretch>
          </a:blipFill>
        </p:spPr>
      </p:sp>
      <p:sp>
        <p:nvSpPr>
          <p:cNvPr name="Freeform 3" id="3"/>
          <p:cNvSpPr/>
          <p:nvPr/>
        </p:nvSpPr>
        <p:spPr>
          <a:xfrm flipH="false" flipV="false" rot="5315383">
            <a:off x="-6612055" y="8149299"/>
            <a:ext cx="16230600" cy="689800"/>
          </a:xfrm>
          <a:custGeom>
            <a:avLst/>
            <a:gdLst/>
            <a:ahLst/>
            <a:cxnLst/>
            <a:rect r="r" b="b" t="t" l="l"/>
            <a:pathLst>
              <a:path h="689800" w="16230600">
                <a:moveTo>
                  <a:pt x="0" y="0"/>
                </a:moveTo>
                <a:lnTo>
                  <a:pt x="16230600" y="0"/>
                </a:lnTo>
                <a:lnTo>
                  <a:pt x="16230600" y="689800"/>
                </a:lnTo>
                <a:lnTo>
                  <a:pt x="0" y="689800"/>
                </a:lnTo>
                <a:lnTo>
                  <a:pt x="0" y="0"/>
                </a:lnTo>
                <a:close/>
              </a:path>
            </a:pathLst>
          </a:custGeom>
          <a:blipFill>
            <a:blip r:embed="rId3">
              <a:alphaModFix amt="80000"/>
            </a:blip>
            <a:stretch>
              <a:fillRect l="0" t="0" r="0" b="0"/>
            </a:stretch>
          </a:blipFill>
        </p:spPr>
      </p:sp>
      <p:sp>
        <p:nvSpPr>
          <p:cNvPr name="Freeform 4" id="4"/>
          <p:cNvSpPr/>
          <p:nvPr/>
        </p:nvSpPr>
        <p:spPr>
          <a:xfrm flipH="false" flipV="true" rot="5315383">
            <a:off x="9045759" y="7763353"/>
            <a:ext cx="16230600" cy="689801"/>
          </a:xfrm>
          <a:custGeom>
            <a:avLst/>
            <a:gdLst/>
            <a:ahLst/>
            <a:cxnLst/>
            <a:rect r="r" b="b" t="t" l="l"/>
            <a:pathLst>
              <a:path h="689801" w="16230600">
                <a:moveTo>
                  <a:pt x="0" y="689801"/>
                </a:moveTo>
                <a:lnTo>
                  <a:pt x="16230600" y="689801"/>
                </a:lnTo>
                <a:lnTo>
                  <a:pt x="16230600" y="0"/>
                </a:lnTo>
                <a:lnTo>
                  <a:pt x="0" y="0"/>
                </a:lnTo>
                <a:lnTo>
                  <a:pt x="0" y="689801"/>
                </a:lnTo>
                <a:close/>
              </a:path>
            </a:pathLst>
          </a:custGeom>
          <a:blipFill>
            <a:blip r:embed="rId3">
              <a:alphaModFix amt="80000"/>
            </a:blip>
            <a:stretch>
              <a:fillRect l="0" t="0" r="0" b="0"/>
            </a:stretch>
          </a:blipFill>
        </p:spPr>
      </p:sp>
      <p:grpSp>
        <p:nvGrpSpPr>
          <p:cNvPr name="Group 5" id="5"/>
          <p:cNvGrpSpPr/>
          <p:nvPr/>
        </p:nvGrpSpPr>
        <p:grpSpPr>
          <a:xfrm rot="-84616">
            <a:off x="1787090" y="363841"/>
            <a:ext cx="14971714" cy="10972800"/>
            <a:chOff x="0" y="0"/>
            <a:chExt cx="3943168" cy="2889956"/>
          </a:xfrm>
        </p:grpSpPr>
        <p:sp>
          <p:nvSpPr>
            <p:cNvPr name="Freeform 6" id="6"/>
            <p:cNvSpPr/>
            <p:nvPr/>
          </p:nvSpPr>
          <p:spPr>
            <a:xfrm flipH="false" flipV="false" rot="0">
              <a:off x="0" y="0"/>
              <a:ext cx="3943167" cy="2889956"/>
            </a:xfrm>
            <a:custGeom>
              <a:avLst/>
              <a:gdLst/>
              <a:ahLst/>
              <a:cxnLst/>
              <a:rect r="r" b="b" t="t" l="l"/>
              <a:pathLst>
                <a:path h="2889956" w="3943167">
                  <a:moveTo>
                    <a:pt x="0" y="0"/>
                  </a:moveTo>
                  <a:lnTo>
                    <a:pt x="3943167" y="0"/>
                  </a:lnTo>
                  <a:lnTo>
                    <a:pt x="3943167" y="2889956"/>
                  </a:lnTo>
                  <a:lnTo>
                    <a:pt x="0" y="2889956"/>
                  </a:lnTo>
                  <a:close/>
                </a:path>
              </a:pathLst>
            </a:custGeom>
            <a:solidFill>
              <a:srgbClr val="FFF7F3"/>
            </a:soli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AutoShape 8" id="8"/>
          <p:cNvSpPr/>
          <p:nvPr/>
        </p:nvSpPr>
        <p:spPr>
          <a:xfrm flipV="true">
            <a:off x="2351989" y="2118675"/>
            <a:ext cx="13584022" cy="334422"/>
          </a:xfrm>
          <a:prstGeom prst="line">
            <a:avLst/>
          </a:prstGeom>
          <a:ln cap="flat" w="38100">
            <a:solidFill>
              <a:srgbClr val="537856"/>
            </a:solidFill>
            <a:prstDash val="solid"/>
            <a:headEnd type="none" len="sm" w="sm"/>
            <a:tailEnd type="none" len="sm" w="sm"/>
          </a:ln>
        </p:spPr>
      </p:sp>
      <p:sp>
        <p:nvSpPr>
          <p:cNvPr name="AutoShape 9" id="9"/>
          <p:cNvSpPr/>
          <p:nvPr/>
        </p:nvSpPr>
        <p:spPr>
          <a:xfrm>
            <a:off x="12075372" y="715487"/>
            <a:ext cx="22740" cy="1490789"/>
          </a:xfrm>
          <a:prstGeom prst="line">
            <a:avLst/>
          </a:prstGeom>
          <a:ln cap="flat" w="38100">
            <a:solidFill>
              <a:srgbClr val="537856"/>
            </a:solidFill>
            <a:prstDash val="solid"/>
            <a:headEnd type="none" len="sm" w="sm"/>
            <a:tailEnd type="none" len="sm" w="sm"/>
          </a:ln>
        </p:spPr>
      </p:sp>
      <p:sp>
        <p:nvSpPr>
          <p:cNvPr name="AutoShape 10" id="10"/>
          <p:cNvSpPr/>
          <p:nvPr/>
        </p:nvSpPr>
        <p:spPr>
          <a:xfrm>
            <a:off x="5901591" y="878940"/>
            <a:ext cx="22734" cy="1490400"/>
          </a:xfrm>
          <a:prstGeom prst="line">
            <a:avLst/>
          </a:prstGeom>
          <a:ln cap="flat" w="38100">
            <a:solidFill>
              <a:srgbClr val="537856"/>
            </a:solidFill>
            <a:prstDash val="solid"/>
            <a:headEnd type="none" len="sm" w="sm"/>
            <a:tailEnd type="none" len="sm" w="sm"/>
          </a:ln>
        </p:spPr>
      </p:sp>
      <p:sp>
        <p:nvSpPr>
          <p:cNvPr name="AutoShape 11" id="11"/>
          <p:cNvSpPr/>
          <p:nvPr/>
        </p:nvSpPr>
        <p:spPr>
          <a:xfrm flipV="true">
            <a:off x="2362689" y="4143501"/>
            <a:ext cx="13584022" cy="334422"/>
          </a:xfrm>
          <a:prstGeom prst="line">
            <a:avLst/>
          </a:prstGeom>
          <a:ln cap="flat" w="38100">
            <a:solidFill>
              <a:srgbClr val="537856"/>
            </a:solidFill>
            <a:prstDash val="solid"/>
            <a:headEnd type="none" len="sm" w="sm"/>
            <a:tailEnd type="none" len="sm" w="sm"/>
          </a:ln>
        </p:spPr>
      </p:sp>
      <p:sp>
        <p:nvSpPr>
          <p:cNvPr name="TextBox 12" id="12"/>
          <p:cNvSpPr txBox="true"/>
          <p:nvPr/>
        </p:nvSpPr>
        <p:spPr>
          <a:xfrm rot="-84616">
            <a:off x="6220839" y="1439106"/>
            <a:ext cx="5603871" cy="38862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#MAKECLIMATEACLASS</a:t>
            </a:r>
          </a:p>
        </p:txBody>
      </p:sp>
      <p:sp>
        <p:nvSpPr>
          <p:cNvPr name="TextBox 13" id="13"/>
          <p:cNvSpPr txBox="true"/>
          <p:nvPr/>
        </p:nvSpPr>
        <p:spPr>
          <a:xfrm rot="-84616">
            <a:off x="2066768" y="1182990"/>
            <a:ext cx="3877293" cy="1393588"/>
          </a:xfrm>
          <a:prstGeom prst="rect">
            <a:avLst/>
          </a:prstGeom>
        </p:spPr>
        <p:txBody>
          <a:bodyPr anchor="t" rtlCol="false" tIns="0" lIns="0" bIns="0" rIns="0">
            <a:spAutoFit/>
          </a:bodyPr>
          <a:lstStyle/>
          <a:p>
            <a:pPr algn="ctr">
              <a:lnSpc>
                <a:spcPts val="2769"/>
              </a:lnSpc>
            </a:pPr>
            <a:r>
              <a:rPr lang="en-US" sz="3077">
                <a:solidFill>
                  <a:srgbClr val="7D392C"/>
                </a:solidFill>
                <a:latin typeface="Open Sans Bold"/>
              </a:rPr>
              <a:t>Grade Levels:</a:t>
            </a:r>
          </a:p>
          <a:p>
            <a:pPr algn="ctr">
              <a:lnSpc>
                <a:spcPts val="2769"/>
              </a:lnSpc>
            </a:pPr>
            <a:r>
              <a:rPr lang="en-US" sz="3077">
                <a:solidFill>
                  <a:srgbClr val="7D392C"/>
                </a:solidFill>
                <a:latin typeface="Open Sans"/>
              </a:rPr>
              <a:t>For Educators &amp; Other Professions</a:t>
            </a:r>
          </a:p>
          <a:p>
            <a:pPr algn="ctr">
              <a:lnSpc>
                <a:spcPts val="2769"/>
              </a:lnSpc>
            </a:pPr>
          </a:p>
        </p:txBody>
      </p:sp>
      <p:sp>
        <p:nvSpPr>
          <p:cNvPr name="TextBox 14" id="14"/>
          <p:cNvSpPr txBox="true"/>
          <p:nvPr/>
        </p:nvSpPr>
        <p:spPr>
          <a:xfrm rot="-84616">
            <a:off x="12127809" y="917279"/>
            <a:ext cx="3893847" cy="111252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a:rPr>
              <a:t>1 Hour &amp; 45 Minutes</a:t>
            </a:r>
          </a:p>
        </p:txBody>
      </p:sp>
      <p:sp>
        <p:nvSpPr>
          <p:cNvPr name="TextBox 15" id="15"/>
          <p:cNvSpPr txBox="true"/>
          <p:nvPr/>
        </p:nvSpPr>
        <p:spPr>
          <a:xfrm rot="-84616">
            <a:off x="3011542" y="2880075"/>
            <a:ext cx="12269404" cy="1093583"/>
          </a:xfrm>
          <a:prstGeom prst="rect">
            <a:avLst/>
          </a:prstGeom>
        </p:spPr>
        <p:txBody>
          <a:bodyPr anchor="t" rtlCol="false" tIns="0" lIns="0" bIns="0" rIns="0">
            <a:spAutoFit/>
          </a:bodyPr>
          <a:lstStyle/>
          <a:p>
            <a:pPr algn="ctr">
              <a:lnSpc>
                <a:spcPts val="8011"/>
              </a:lnSpc>
            </a:pPr>
            <a:r>
              <a:rPr lang="en-US" sz="8902">
                <a:solidFill>
                  <a:srgbClr val="7D392C"/>
                </a:solidFill>
                <a:latin typeface="Open Sans Extra Bold"/>
              </a:rPr>
              <a:t>OBJECTIVES</a:t>
            </a:r>
          </a:p>
        </p:txBody>
      </p:sp>
      <p:sp>
        <p:nvSpPr>
          <p:cNvPr name="TextBox 16" id="16"/>
          <p:cNvSpPr txBox="true"/>
          <p:nvPr/>
        </p:nvSpPr>
        <p:spPr>
          <a:xfrm rot="-84616">
            <a:off x="2475164" y="5267901"/>
            <a:ext cx="12783140" cy="4099306"/>
          </a:xfrm>
          <a:prstGeom prst="rect">
            <a:avLst/>
          </a:prstGeom>
        </p:spPr>
        <p:txBody>
          <a:bodyPr anchor="t" rtlCol="false" tIns="0" lIns="0" bIns="0" rIns="0">
            <a:spAutoFit/>
          </a:bodyPr>
          <a:lstStyle/>
          <a:p>
            <a:pPr marL="653166" indent="-326583" lvl="1">
              <a:lnSpc>
                <a:spcPts val="3630"/>
              </a:lnSpc>
              <a:buFont typeface="Arial"/>
              <a:buChar char="•"/>
            </a:pPr>
            <a:r>
              <a:rPr lang="en-US" sz="3025" spc="90">
                <a:solidFill>
                  <a:srgbClr val="1B1B1B"/>
                </a:solidFill>
                <a:latin typeface="Open Sans"/>
              </a:rPr>
              <a:t>To learn about the tools and resources that they can use to incorporate climate issues in their class</a:t>
            </a:r>
          </a:p>
          <a:p>
            <a:pPr>
              <a:lnSpc>
                <a:spcPts val="3630"/>
              </a:lnSpc>
            </a:pPr>
          </a:p>
          <a:p>
            <a:pPr marL="653166" indent="-326583" lvl="1">
              <a:lnSpc>
                <a:spcPts val="3630"/>
              </a:lnSpc>
              <a:buFont typeface="Arial"/>
              <a:buChar char="•"/>
            </a:pPr>
            <a:r>
              <a:rPr lang="en-US" sz="3025" spc="90">
                <a:solidFill>
                  <a:srgbClr val="1B1B1B"/>
                </a:solidFill>
                <a:latin typeface="Open Sans"/>
              </a:rPr>
              <a:t> To understand how their specialization/s are related to climate and environmental issues </a:t>
            </a:r>
          </a:p>
          <a:p>
            <a:pPr>
              <a:lnSpc>
                <a:spcPts val="3630"/>
              </a:lnSpc>
            </a:pPr>
          </a:p>
          <a:p>
            <a:pPr marL="653166" indent="-326583" lvl="1">
              <a:lnSpc>
                <a:spcPts val="3630"/>
              </a:lnSpc>
              <a:buFont typeface="Arial"/>
              <a:buChar char="•"/>
            </a:pPr>
            <a:r>
              <a:rPr lang="en-US" sz="3025" spc="90">
                <a:solidFill>
                  <a:srgbClr val="1B1B1B"/>
                </a:solidFill>
                <a:latin typeface="Open Sans"/>
              </a:rPr>
              <a:t>To reflect on and develop ideas on how they can create their own climate conversation/s</a:t>
            </a:r>
          </a:p>
          <a:p>
            <a:pPr>
              <a:lnSpc>
                <a:spcPts val="3630"/>
              </a:lnSpc>
            </a:pPr>
          </a:p>
        </p:txBody>
      </p:sp>
      <p:sp>
        <p:nvSpPr>
          <p:cNvPr name="Freeform 17" id="1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7F3"/>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3925677" y="6541955"/>
            <a:ext cx="16230600" cy="689801"/>
          </a:xfrm>
          <a:custGeom>
            <a:avLst/>
            <a:gdLst/>
            <a:ahLst/>
            <a:cxnLst/>
            <a:rect r="r" b="b" t="t" l="l"/>
            <a:pathLst>
              <a:path h="689801" w="16230600">
                <a:moveTo>
                  <a:pt x="0" y="0"/>
                </a:moveTo>
                <a:lnTo>
                  <a:pt x="16230600" y="0"/>
                </a:lnTo>
                <a:lnTo>
                  <a:pt x="16230600" y="689800"/>
                </a:lnTo>
                <a:lnTo>
                  <a:pt x="0" y="689800"/>
                </a:lnTo>
                <a:lnTo>
                  <a:pt x="0" y="0"/>
                </a:lnTo>
                <a:close/>
              </a:path>
            </a:pathLst>
          </a:custGeom>
          <a:blipFill>
            <a:blip r:embed="rId2">
              <a:alphaModFix amt="80000"/>
            </a:blip>
            <a:stretch>
              <a:fillRect l="0" t="0" r="0" b="0"/>
            </a:stretch>
          </a:blipFill>
        </p:spPr>
      </p:sp>
      <p:grpSp>
        <p:nvGrpSpPr>
          <p:cNvPr name="Group 3" id="3"/>
          <p:cNvGrpSpPr/>
          <p:nvPr/>
        </p:nvGrpSpPr>
        <p:grpSpPr>
          <a:xfrm rot="0">
            <a:off x="12366828" y="0"/>
            <a:ext cx="5921172" cy="10287000"/>
            <a:chOff x="0" y="0"/>
            <a:chExt cx="7894896" cy="13716000"/>
          </a:xfrm>
        </p:grpSpPr>
        <p:pic>
          <p:nvPicPr>
            <p:cNvPr name="Picture 4" id="4"/>
            <p:cNvPicPr>
              <a:picLocks noChangeAspect="true"/>
            </p:cNvPicPr>
            <p:nvPr/>
          </p:nvPicPr>
          <p:blipFill>
            <a:blip r:embed="rId3"/>
            <a:srcRect l="19342" t="0" r="19342" b="0"/>
            <a:stretch>
              <a:fillRect/>
            </a:stretch>
          </p:blipFill>
          <p:spPr>
            <a:xfrm flipH="false" flipV="false">
              <a:off x="0" y="0"/>
              <a:ext cx="7894896" cy="13716000"/>
            </a:xfrm>
            <a:prstGeom prst="rect">
              <a:avLst/>
            </a:prstGeom>
          </p:spPr>
        </p:pic>
      </p:grpSp>
      <p:sp>
        <p:nvSpPr>
          <p:cNvPr name="TextBox 5" id="5"/>
          <p:cNvSpPr txBox="true"/>
          <p:nvPr/>
        </p:nvSpPr>
        <p:spPr>
          <a:xfrm rot="0">
            <a:off x="1647675" y="1652592"/>
            <a:ext cx="9200044" cy="1114434"/>
          </a:xfrm>
          <a:prstGeom prst="rect">
            <a:avLst/>
          </a:prstGeom>
        </p:spPr>
        <p:txBody>
          <a:bodyPr anchor="t" rtlCol="false" tIns="0" lIns="0" bIns="0" rIns="0">
            <a:spAutoFit/>
          </a:bodyPr>
          <a:lstStyle/>
          <a:p>
            <a:pPr>
              <a:lnSpc>
                <a:spcPts val="8100"/>
              </a:lnSpc>
            </a:pPr>
            <a:r>
              <a:rPr lang="en-US" sz="9000">
                <a:solidFill>
                  <a:srgbClr val="7D392C"/>
                </a:solidFill>
                <a:latin typeface="Open Sans Extra Bold"/>
              </a:rPr>
              <a:t>RESOURCES</a:t>
            </a:r>
          </a:p>
        </p:txBody>
      </p:sp>
      <p:sp>
        <p:nvSpPr>
          <p:cNvPr name="TextBox 6" id="6"/>
          <p:cNvSpPr txBox="true"/>
          <p:nvPr/>
        </p:nvSpPr>
        <p:spPr>
          <a:xfrm rot="0">
            <a:off x="760653" y="3043252"/>
            <a:ext cx="10628146" cy="5149024"/>
          </a:xfrm>
          <a:prstGeom prst="rect">
            <a:avLst/>
          </a:prstGeom>
        </p:spPr>
        <p:txBody>
          <a:bodyPr anchor="t" rtlCol="false" tIns="0" lIns="0" bIns="0" rIns="0">
            <a:spAutoFit/>
          </a:bodyPr>
          <a:lstStyle/>
          <a:p>
            <a:pPr marL="663134" indent="-331567" lvl="1">
              <a:lnSpc>
                <a:spcPts val="3685"/>
              </a:lnSpc>
              <a:buFont typeface="Arial"/>
              <a:buChar char="•"/>
            </a:pPr>
            <a:r>
              <a:rPr lang="en-US" sz="3071" spc="92">
                <a:solidFill>
                  <a:srgbClr val="1B1B1B"/>
                </a:solidFill>
                <a:latin typeface="Open Sans"/>
              </a:rPr>
              <a:t>Worldwide Teach-In Introductory Video</a:t>
            </a:r>
          </a:p>
          <a:p>
            <a:pPr>
              <a:lnSpc>
                <a:spcPts val="3685"/>
              </a:lnSpc>
            </a:pPr>
          </a:p>
          <a:p>
            <a:pPr marL="663134" indent="-331567" lvl="1">
              <a:lnSpc>
                <a:spcPts val="3685"/>
              </a:lnSpc>
              <a:buFont typeface="Arial"/>
              <a:buChar char="•"/>
            </a:pPr>
            <a:r>
              <a:rPr lang="en-US" sz="3071" spc="92">
                <a:solidFill>
                  <a:srgbClr val="1B1B1B"/>
                </a:solidFill>
                <a:latin typeface="Open Sans"/>
              </a:rPr>
              <a:t>“How to Conduct Your Own Climate Teach-In” presentation</a:t>
            </a:r>
          </a:p>
          <a:p>
            <a:pPr>
              <a:lnSpc>
                <a:spcPts val="3685"/>
              </a:lnSpc>
            </a:pPr>
          </a:p>
          <a:p>
            <a:pPr marL="663134" indent="-331567" lvl="1">
              <a:lnSpc>
                <a:spcPts val="3685"/>
              </a:lnSpc>
              <a:buFont typeface="Arial"/>
              <a:buChar char="•"/>
            </a:pPr>
            <a:r>
              <a:rPr lang="en-US" sz="3071" spc="92">
                <a:solidFill>
                  <a:srgbClr val="1B1B1B"/>
                </a:solidFill>
                <a:latin typeface="Open Sans"/>
              </a:rPr>
              <a:t> KlimaPapel Website </a:t>
            </a:r>
          </a:p>
          <a:p>
            <a:pPr>
              <a:lnSpc>
                <a:spcPts val="3685"/>
              </a:lnSpc>
            </a:pPr>
          </a:p>
          <a:p>
            <a:pPr marL="663134" indent="-331567" lvl="1">
              <a:lnSpc>
                <a:spcPts val="3685"/>
              </a:lnSpc>
              <a:buFont typeface="Arial"/>
              <a:buChar char="•"/>
            </a:pPr>
            <a:r>
              <a:rPr lang="en-US" sz="3071" spc="92">
                <a:solidFill>
                  <a:srgbClr val="1B1B1B"/>
                </a:solidFill>
                <a:latin typeface="Open Sans"/>
              </a:rPr>
              <a:t>Change Climate Change Audio </a:t>
            </a:r>
          </a:p>
          <a:p>
            <a:pPr>
              <a:lnSpc>
                <a:spcPts val="3685"/>
              </a:lnSpc>
            </a:pPr>
          </a:p>
          <a:p>
            <a:pPr marL="663134" indent="-331567" lvl="1">
              <a:lnSpc>
                <a:spcPts val="3685"/>
              </a:lnSpc>
              <a:buFont typeface="Arial"/>
              <a:buChar char="•"/>
            </a:pPr>
            <a:r>
              <a:rPr lang="en-US" sz="3071" spc="92">
                <a:solidFill>
                  <a:srgbClr val="1B1B1B"/>
                </a:solidFill>
                <a:latin typeface="Open Sans"/>
              </a:rPr>
              <a:t>Key Speaker/Instructor (You may contact us &amp; we can get someone for you!)</a:t>
            </a: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4000"/>
            </a:blip>
            <a:stretch>
              <a:fillRect l="0" t="-13555" r="0" b="-13555"/>
            </a:stretch>
          </a:blipFill>
        </p:spPr>
      </p:sp>
      <p:grpSp>
        <p:nvGrpSpPr>
          <p:cNvPr name="Group 3" id="3"/>
          <p:cNvGrpSpPr/>
          <p:nvPr/>
        </p:nvGrpSpPr>
        <p:grpSpPr>
          <a:xfrm rot="0">
            <a:off x="2090836" y="3055909"/>
            <a:ext cx="13799322" cy="4709202"/>
            <a:chOff x="0" y="0"/>
            <a:chExt cx="3634389" cy="1240284"/>
          </a:xfrm>
        </p:grpSpPr>
        <p:sp>
          <p:nvSpPr>
            <p:cNvPr name="Freeform 4" id="4"/>
            <p:cNvSpPr/>
            <p:nvPr/>
          </p:nvSpPr>
          <p:spPr>
            <a:xfrm flipH="false" flipV="false" rot="0">
              <a:off x="0" y="0"/>
              <a:ext cx="3634389" cy="1240283"/>
            </a:xfrm>
            <a:custGeom>
              <a:avLst/>
              <a:gdLst/>
              <a:ahLst/>
              <a:cxnLst/>
              <a:rect r="r" b="b" t="t" l="l"/>
              <a:pathLst>
                <a:path h="1240283" w="3634389">
                  <a:moveTo>
                    <a:pt x="28613" y="0"/>
                  </a:moveTo>
                  <a:lnTo>
                    <a:pt x="3605776" y="0"/>
                  </a:lnTo>
                  <a:cubicBezTo>
                    <a:pt x="3613365" y="0"/>
                    <a:pt x="3620643" y="3015"/>
                    <a:pt x="3626009" y="8381"/>
                  </a:cubicBezTo>
                  <a:cubicBezTo>
                    <a:pt x="3631375" y="13746"/>
                    <a:pt x="3634389" y="21024"/>
                    <a:pt x="3634389" y="28613"/>
                  </a:cubicBezTo>
                  <a:lnTo>
                    <a:pt x="3634389" y="1211671"/>
                  </a:lnTo>
                  <a:cubicBezTo>
                    <a:pt x="3634389" y="1227473"/>
                    <a:pt x="3621579" y="1240283"/>
                    <a:pt x="3605776" y="1240283"/>
                  </a:cubicBezTo>
                  <a:lnTo>
                    <a:pt x="28613" y="1240283"/>
                  </a:lnTo>
                  <a:cubicBezTo>
                    <a:pt x="21024" y="1240283"/>
                    <a:pt x="13746" y="1237269"/>
                    <a:pt x="8381" y="1231903"/>
                  </a:cubicBezTo>
                  <a:cubicBezTo>
                    <a:pt x="3015" y="1226537"/>
                    <a:pt x="0" y="1219259"/>
                    <a:pt x="0" y="1211671"/>
                  </a:cubicBezTo>
                  <a:lnTo>
                    <a:pt x="0" y="28613"/>
                  </a:lnTo>
                  <a:cubicBezTo>
                    <a:pt x="0" y="21024"/>
                    <a:pt x="3015" y="13746"/>
                    <a:pt x="8381" y="8381"/>
                  </a:cubicBezTo>
                  <a:cubicBezTo>
                    <a:pt x="13746" y="3015"/>
                    <a:pt x="21024" y="0"/>
                    <a:pt x="28613" y="0"/>
                  </a:cubicBezTo>
                  <a:close/>
                </a:path>
              </a:pathLst>
            </a:custGeom>
            <a:solidFill>
              <a:srgbClr val="FFFFFF"/>
            </a:solidFill>
          </p:spPr>
        </p:sp>
        <p:sp>
          <p:nvSpPr>
            <p:cNvPr name="TextBox 5" id="5"/>
            <p:cNvSpPr txBox="true"/>
            <p:nvPr/>
          </p:nvSpPr>
          <p:spPr>
            <a:xfrm>
              <a:off x="0" y="-9525"/>
              <a:ext cx="812800" cy="822325"/>
            </a:xfrm>
            <a:prstGeom prst="rect">
              <a:avLst/>
            </a:prstGeom>
          </p:spPr>
          <p:txBody>
            <a:bodyPr anchor="ctr" rtlCol="false" tIns="50800" lIns="50800" bIns="50800" rIns="50800"/>
            <a:lstStyle/>
            <a:p>
              <a:pPr algn="ctr">
                <a:lnSpc>
                  <a:spcPts val="3000"/>
                </a:lnSpc>
              </a:pPr>
            </a:p>
          </p:txBody>
        </p:sp>
      </p:grpSp>
      <p:sp>
        <p:nvSpPr>
          <p:cNvPr name="Freeform 6" id="6"/>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3"/>
            <a:stretch>
              <a:fillRect l="0" t="0" r="0" b="0"/>
            </a:stretch>
          </a:blipFill>
        </p:spPr>
      </p:sp>
      <p:sp>
        <p:nvSpPr>
          <p:cNvPr name="TextBox 7" id="7"/>
          <p:cNvSpPr txBox="true"/>
          <p:nvPr/>
        </p:nvSpPr>
        <p:spPr>
          <a:xfrm rot="0">
            <a:off x="2725722" y="4067485"/>
            <a:ext cx="12529550" cy="2686050"/>
          </a:xfrm>
          <a:prstGeom prst="rect">
            <a:avLst/>
          </a:prstGeom>
        </p:spPr>
        <p:txBody>
          <a:bodyPr anchor="t" rtlCol="false" tIns="0" lIns="0" bIns="0" rIns="0">
            <a:spAutoFit/>
          </a:bodyPr>
          <a:lstStyle/>
          <a:p>
            <a:pPr algn="ctr">
              <a:lnSpc>
                <a:spcPts val="3585"/>
              </a:lnSpc>
            </a:pPr>
            <a:r>
              <a:rPr lang="en-US" sz="2988" spc="89">
                <a:solidFill>
                  <a:srgbClr val="1B1B1B"/>
                </a:solidFill>
                <a:latin typeface="Open Sans"/>
              </a:rPr>
              <a:t>This can be used for seminars/webinars on teaching educators/professionals on how to #MakeClimateAClass. </a:t>
            </a:r>
          </a:p>
          <a:p>
            <a:pPr algn="ctr">
              <a:lnSpc>
                <a:spcPts val="3585"/>
              </a:lnSpc>
            </a:pPr>
          </a:p>
          <a:p>
            <a:pPr algn="ctr">
              <a:lnSpc>
                <a:spcPts val="3585"/>
              </a:lnSpc>
            </a:pPr>
            <a:r>
              <a:rPr lang="en-US" sz="2988" spc="89">
                <a:solidFill>
                  <a:srgbClr val="1B1B1B"/>
                </a:solidFill>
                <a:latin typeface="Open Sans"/>
              </a:rPr>
              <a:t> The resources/websites must be shown in real time and if possible, let the participants navigate the resources/tools on their own as you discuss.</a:t>
            </a:r>
          </a:p>
        </p:txBody>
      </p:sp>
      <p:sp>
        <p:nvSpPr>
          <p:cNvPr name="TextBox 8" id="8"/>
          <p:cNvSpPr txBox="true"/>
          <p:nvPr/>
        </p:nvSpPr>
        <p:spPr>
          <a:xfrm rot="0">
            <a:off x="1309097" y="1095375"/>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#MAKECLIMATEACLASS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4000"/>
            </a:blip>
            <a:stretch>
              <a:fillRect l="0" t="-13555" r="0" b="-13555"/>
            </a:stretch>
          </a:blipFill>
        </p:spPr>
      </p:sp>
      <p:sp>
        <p:nvSpPr>
          <p:cNvPr name="Freeform 3" id="3"/>
          <p:cNvSpPr/>
          <p:nvPr/>
        </p:nvSpPr>
        <p:spPr>
          <a:xfrm flipH="false" flipV="false" rot="-5492765">
            <a:off x="5609605" y="-168589"/>
            <a:ext cx="8360599" cy="11943713"/>
          </a:xfrm>
          <a:custGeom>
            <a:avLst/>
            <a:gdLst/>
            <a:ahLst/>
            <a:cxnLst/>
            <a:rect r="r" b="b" t="t" l="l"/>
            <a:pathLst>
              <a:path h="11943713" w="8360599">
                <a:moveTo>
                  <a:pt x="0" y="0"/>
                </a:moveTo>
                <a:lnTo>
                  <a:pt x="8360599" y="0"/>
                </a:lnTo>
                <a:lnTo>
                  <a:pt x="8360599" y="11943712"/>
                </a:lnTo>
                <a:lnTo>
                  <a:pt x="0" y="11943712"/>
                </a:lnTo>
                <a:lnTo>
                  <a:pt x="0" y="0"/>
                </a:lnTo>
                <a:close/>
              </a:path>
            </a:pathLst>
          </a:custGeom>
          <a:blipFill>
            <a:blip r:embed="rId3"/>
            <a:stretch>
              <a:fillRect l="0" t="0" r="0" b="0"/>
            </a:stretch>
          </a:blipFill>
        </p:spPr>
      </p:sp>
      <p:sp>
        <p:nvSpPr>
          <p:cNvPr name="Freeform 4" id="4"/>
          <p:cNvSpPr/>
          <p:nvPr/>
        </p:nvSpPr>
        <p:spPr>
          <a:xfrm flipH="false" flipV="false" rot="-92765">
            <a:off x="7320251" y="1053257"/>
            <a:ext cx="3704768" cy="1169698"/>
          </a:xfrm>
          <a:custGeom>
            <a:avLst/>
            <a:gdLst/>
            <a:ahLst/>
            <a:cxnLst/>
            <a:rect r="r" b="b" t="t" l="l"/>
            <a:pathLst>
              <a:path h="1169698" w="3704768">
                <a:moveTo>
                  <a:pt x="0" y="0"/>
                </a:moveTo>
                <a:lnTo>
                  <a:pt x="3704768" y="0"/>
                </a:lnTo>
                <a:lnTo>
                  <a:pt x="3704768" y="1169698"/>
                </a:lnTo>
                <a:lnTo>
                  <a:pt x="0" y="1169698"/>
                </a:lnTo>
                <a:lnTo>
                  <a:pt x="0" y="0"/>
                </a:lnTo>
                <a:close/>
              </a:path>
            </a:pathLst>
          </a:custGeom>
          <a:blipFill>
            <a:blip r:embed="rId4"/>
            <a:stretch>
              <a:fillRect l="0" t="0" r="0" b="0"/>
            </a:stretch>
          </a:blipFill>
        </p:spPr>
      </p:sp>
      <p:sp>
        <p:nvSpPr>
          <p:cNvPr name="TextBox 5" id="5"/>
          <p:cNvSpPr txBox="true"/>
          <p:nvPr/>
        </p:nvSpPr>
        <p:spPr>
          <a:xfrm rot="-92765">
            <a:off x="4614872" y="2469179"/>
            <a:ext cx="9103531" cy="1905642"/>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QUESTIONS FOR REFLECTION</a:t>
            </a:r>
          </a:p>
        </p:txBody>
      </p:sp>
      <p:sp>
        <p:nvSpPr>
          <p:cNvPr name="TextBox 6" id="6"/>
          <p:cNvSpPr txBox="true"/>
          <p:nvPr/>
        </p:nvSpPr>
        <p:spPr>
          <a:xfrm rot="-92765">
            <a:off x="4390752" y="4624761"/>
            <a:ext cx="9506496" cy="4200525"/>
          </a:xfrm>
          <a:prstGeom prst="rect">
            <a:avLst/>
          </a:prstGeom>
        </p:spPr>
        <p:txBody>
          <a:bodyPr anchor="t" rtlCol="false" tIns="0" lIns="0" bIns="0" rIns="0">
            <a:spAutoFit/>
          </a:bodyPr>
          <a:lstStyle/>
          <a:p>
            <a:pPr algn="ctr" marL="669294" indent="-334647" lvl="1">
              <a:lnSpc>
                <a:spcPts val="3720"/>
              </a:lnSpc>
              <a:buFont typeface="Arial"/>
              <a:buChar char="•"/>
            </a:pPr>
            <a:r>
              <a:rPr lang="en-US" sz="3100" spc="93">
                <a:solidFill>
                  <a:srgbClr val="1B1B1B"/>
                </a:solidFill>
                <a:latin typeface="Open Sans"/>
              </a:rPr>
              <a:t>How important are climate conversations in the classroom? </a:t>
            </a:r>
          </a:p>
          <a:p>
            <a:pPr algn="ctr" marL="669294" indent="-334647" lvl="1">
              <a:lnSpc>
                <a:spcPts val="3720"/>
              </a:lnSpc>
              <a:buFont typeface="Arial"/>
              <a:buChar char="•"/>
            </a:pPr>
            <a:r>
              <a:rPr lang="en-US" sz="3100" spc="93">
                <a:solidFill>
                  <a:srgbClr val="1B1B1B"/>
                </a:solidFill>
                <a:latin typeface="Open Sans"/>
              </a:rPr>
              <a:t>Which specializations/subjects do you think are most helpful for climate conversations? </a:t>
            </a:r>
          </a:p>
          <a:p>
            <a:pPr algn="ctr">
              <a:lnSpc>
                <a:spcPts val="3720"/>
              </a:lnSpc>
            </a:pPr>
          </a:p>
          <a:p>
            <a:pPr algn="ctr" marL="669294" indent="-334647" lvl="1">
              <a:lnSpc>
                <a:spcPts val="3720"/>
              </a:lnSpc>
              <a:buFont typeface="Arial"/>
              <a:buChar char="•"/>
            </a:pPr>
            <a:r>
              <a:rPr lang="en-US" sz="3100" spc="93">
                <a:solidFill>
                  <a:srgbClr val="1B1B1B"/>
                </a:solidFill>
                <a:latin typeface="Open Sans"/>
              </a:rPr>
              <a:t>How would you raise awareness on climate change in your own ways inside and outside the classroom?</a:t>
            </a:r>
          </a:p>
          <a:p>
            <a:pPr algn="ctr">
              <a:lnSpc>
                <a:spcPts val="3720"/>
              </a:lnSpc>
            </a:pP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5"/>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4000"/>
            </a:blip>
            <a:stretch>
              <a:fillRect l="0" t="-13555" r="0" b="-13555"/>
            </a:stretch>
          </a:blipFill>
        </p:spPr>
      </p:sp>
      <p:sp>
        <p:nvSpPr>
          <p:cNvPr name="TextBox 3" id="3"/>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INTRODUCTION</a:t>
            </a:r>
          </a:p>
        </p:txBody>
      </p:sp>
      <p:sp>
        <p:nvSpPr>
          <p:cNvPr name="Freeform 4" id="4"/>
          <p:cNvSpPr/>
          <p:nvPr/>
        </p:nvSpPr>
        <p:spPr>
          <a:xfrm flipH="false" flipV="false" rot="-5400000">
            <a:off x="5546864" y="181308"/>
            <a:ext cx="7194273" cy="11943713"/>
          </a:xfrm>
          <a:custGeom>
            <a:avLst/>
            <a:gdLst/>
            <a:ahLst/>
            <a:cxnLst/>
            <a:rect r="r" b="b" t="t" l="l"/>
            <a:pathLst>
              <a:path h="11943713" w="7194273">
                <a:moveTo>
                  <a:pt x="0" y="0"/>
                </a:moveTo>
                <a:lnTo>
                  <a:pt x="7194272" y="0"/>
                </a:lnTo>
                <a:lnTo>
                  <a:pt x="7194272" y="11943713"/>
                </a:lnTo>
                <a:lnTo>
                  <a:pt x="0" y="11943713"/>
                </a:lnTo>
                <a:lnTo>
                  <a:pt x="0" y="0"/>
                </a:lnTo>
                <a:close/>
              </a:path>
            </a:pathLst>
          </a:custGeom>
          <a:blipFill>
            <a:blip r:embed="rId3"/>
            <a:stretch>
              <a:fillRect l="0" t="0" r="-16211" b="0"/>
            </a:stretch>
          </a:blipFill>
        </p:spPr>
      </p:sp>
      <p:sp>
        <p:nvSpPr>
          <p:cNvPr name="TextBox 5" id="5"/>
          <p:cNvSpPr txBox="true"/>
          <p:nvPr/>
        </p:nvSpPr>
        <p:spPr>
          <a:xfrm rot="0">
            <a:off x="3828400" y="3701216"/>
            <a:ext cx="9654335" cy="3267191"/>
          </a:xfrm>
          <a:prstGeom prst="rect">
            <a:avLst/>
          </a:prstGeom>
        </p:spPr>
        <p:txBody>
          <a:bodyPr anchor="t" rtlCol="false" tIns="0" lIns="0" bIns="0" rIns="0">
            <a:spAutoFit/>
          </a:bodyPr>
          <a:lstStyle/>
          <a:p>
            <a:pPr marL="808636" indent="-404318" lvl="1">
              <a:lnSpc>
                <a:spcPts val="5243"/>
              </a:lnSpc>
              <a:buFont typeface="Arial"/>
              <a:buChar char="•"/>
            </a:pPr>
            <a:r>
              <a:rPr lang="en-US" sz="3745">
                <a:solidFill>
                  <a:srgbClr val="000000"/>
                </a:solidFill>
                <a:latin typeface="Open Sans"/>
              </a:rPr>
              <a:t>Introduce the Worldwide Teach-In using Introductory Video </a:t>
            </a:r>
          </a:p>
          <a:p>
            <a:pPr>
              <a:lnSpc>
                <a:spcPts val="5243"/>
              </a:lnSpc>
            </a:pPr>
          </a:p>
          <a:p>
            <a:pPr marL="808636" indent="-404318" lvl="1">
              <a:lnSpc>
                <a:spcPts val="5243"/>
              </a:lnSpc>
              <a:buFont typeface="Arial"/>
              <a:buChar char="•"/>
            </a:pPr>
            <a:r>
              <a:rPr lang="en-US" sz="3745">
                <a:solidFill>
                  <a:srgbClr val="000000"/>
                </a:solidFill>
                <a:latin typeface="Open Sans"/>
              </a:rPr>
              <a:t>Briefly explain #MakeClimateAClass</a:t>
            </a:r>
          </a:p>
          <a:p>
            <a:pPr algn="ctr">
              <a:lnSpc>
                <a:spcPts val="5243"/>
              </a:lnSpc>
            </a:pPr>
          </a:p>
        </p:txBody>
      </p:sp>
      <p:sp>
        <p:nvSpPr>
          <p:cNvPr name="TextBox 6" id="6"/>
          <p:cNvSpPr txBox="true"/>
          <p:nvPr/>
        </p:nvSpPr>
        <p:spPr>
          <a:xfrm rot="-84616">
            <a:off x="10191707" y="7297965"/>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Bold"/>
              </a:rPr>
              <a:t>15</a:t>
            </a:r>
            <a:r>
              <a:rPr lang="en-US" sz="3200">
                <a:solidFill>
                  <a:srgbClr val="7D392C"/>
                </a:solidFill>
                <a:latin typeface="Open Sans"/>
              </a:rPr>
              <a:t> MINUTES</a:t>
            </a: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4000"/>
            </a:blip>
            <a:stretch>
              <a:fillRect l="0" t="-13555" r="0" b="-13555"/>
            </a:stretch>
          </a:blipFill>
        </p:spPr>
      </p:sp>
      <p:sp>
        <p:nvSpPr>
          <p:cNvPr name="TextBox 3" id="3"/>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ANALYZE</a:t>
            </a:r>
          </a:p>
        </p:txBody>
      </p:sp>
      <p:sp>
        <p:nvSpPr>
          <p:cNvPr name="Freeform 4" id="4"/>
          <p:cNvSpPr/>
          <p:nvPr/>
        </p:nvSpPr>
        <p:spPr>
          <a:xfrm flipH="false" flipV="false" rot="-5400000">
            <a:off x="5546864" y="-1241610"/>
            <a:ext cx="7194273" cy="14789550"/>
          </a:xfrm>
          <a:custGeom>
            <a:avLst/>
            <a:gdLst/>
            <a:ahLst/>
            <a:cxnLst/>
            <a:rect r="r" b="b" t="t" l="l"/>
            <a:pathLst>
              <a:path h="14789550" w="7194273">
                <a:moveTo>
                  <a:pt x="0" y="0"/>
                </a:moveTo>
                <a:lnTo>
                  <a:pt x="7194272" y="0"/>
                </a:lnTo>
                <a:lnTo>
                  <a:pt x="7194272" y="14789550"/>
                </a:lnTo>
                <a:lnTo>
                  <a:pt x="0" y="14789550"/>
                </a:lnTo>
                <a:lnTo>
                  <a:pt x="0" y="0"/>
                </a:lnTo>
                <a:close/>
              </a:path>
            </a:pathLst>
          </a:custGeom>
          <a:blipFill>
            <a:blip r:embed="rId3"/>
            <a:stretch>
              <a:fillRect l="-11913" t="0" r="-31988" b="0"/>
            </a:stretch>
          </a:blipFill>
        </p:spPr>
      </p:sp>
      <p:sp>
        <p:nvSpPr>
          <p:cNvPr name="TextBox 5" id="5"/>
          <p:cNvSpPr txBox="true"/>
          <p:nvPr/>
        </p:nvSpPr>
        <p:spPr>
          <a:xfrm rot="0">
            <a:off x="2215756" y="3963349"/>
            <a:ext cx="12230076" cy="2150782"/>
          </a:xfrm>
          <a:prstGeom prst="rect">
            <a:avLst/>
          </a:prstGeom>
        </p:spPr>
        <p:txBody>
          <a:bodyPr anchor="t" rtlCol="false" tIns="0" lIns="0" bIns="0" rIns="0">
            <a:spAutoFit/>
          </a:bodyPr>
          <a:lstStyle/>
          <a:p>
            <a:pPr marL="663580" indent="-331790" lvl="1">
              <a:lnSpc>
                <a:spcPts val="4302"/>
              </a:lnSpc>
              <a:buFont typeface="Arial"/>
              <a:buChar char="•"/>
            </a:pPr>
            <a:r>
              <a:rPr lang="en-US" sz="3073">
                <a:solidFill>
                  <a:srgbClr val="000000"/>
                </a:solidFill>
                <a:latin typeface="Open Sans"/>
              </a:rPr>
              <a:t>Discuss: How to Conduct Your Own Climate Teach-In (20 Min.)</a:t>
            </a:r>
          </a:p>
          <a:p>
            <a:pPr>
              <a:lnSpc>
                <a:spcPts val="4302"/>
              </a:lnSpc>
            </a:pPr>
          </a:p>
          <a:p>
            <a:pPr marL="663580" indent="-331790" lvl="1">
              <a:lnSpc>
                <a:spcPts val="4302"/>
              </a:lnSpc>
              <a:buFont typeface="Arial"/>
              <a:buChar char="•"/>
            </a:pPr>
            <a:r>
              <a:rPr lang="en-US" sz="3073">
                <a:solidFill>
                  <a:srgbClr val="000000"/>
                </a:solidFill>
                <a:latin typeface="Open Sans"/>
              </a:rPr>
              <a:t>Discuss: Tools &amp; Resources for Climate Teach-Ins (20 Min.)</a:t>
            </a:r>
          </a:p>
          <a:p>
            <a:pPr>
              <a:lnSpc>
                <a:spcPts val="4302"/>
              </a:lnSpc>
            </a:pPr>
          </a:p>
        </p:txBody>
      </p:sp>
      <p:sp>
        <p:nvSpPr>
          <p:cNvPr name="TextBox 6" id="6"/>
          <p:cNvSpPr txBox="true"/>
          <p:nvPr/>
        </p:nvSpPr>
        <p:spPr>
          <a:xfrm rot="-84616">
            <a:off x="11078115" y="7958163"/>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Bold"/>
              </a:rPr>
              <a:t>40</a:t>
            </a:r>
            <a:r>
              <a:rPr lang="en-US" sz="3200">
                <a:solidFill>
                  <a:srgbClr val="7D392C"/>
                </a:solidFill>
                <a:latin typeface="Open Sans"/>
              </a:rPr>
              <a:t> MINUTES</a:t>
            </a: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4000"/>
            </a:blip>
            <a:stretch>
              <a:fillRect l="0" t="-13555" r="0" b="-13555"/>
            </a:stretch>
          </a:blipFill>
        </p:spPr>
      </p:sp>
      <p:sp>
        <p:nvSpPr>
          <p:cNvPr name="TextBox 3" id="3"/>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DISCUSSION / COLLABORATION</a:t>
            </a:r>
          </a:p>
        </p:txBody>
      </p:sp>
      <p:sp>
        <p:nvSpPr>
          <p:cNvPr name="Freeform 4" id="4"/>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3"/>
            <a:stretch>
              <a:fillRect l="0" t="0" r="0" b="0"/>
            </a:stretch>
          </a:blipFill>
        </p:spPr>
      </p:sp>
      <p:sp>
        <p:nvSpPr>
          <p:cNvPr name="Freeform 5" id="5"/>
          <p:cNvSpPr/>
          <p:nvPr/>
        </p:nvSpPr>
        <p:spPr>
          <a:xfrm flipH="false" flipV="false" rot="-5400000">
            <a:off x="5423806" y="-206950"/>
            <a:ext cx="6384756" cy="12545744"/>
          </a:xfrm>
          <a:custGeom>
            <a:avLst/>
            <a:gdLst/>
            <a:ahLst/>
            <a:cxnLst/>
            <a:rect r="r" b="b" t="t" l="l"/>
            <a:pathLst>
              <a:path h="12545744" w="6384756">
                <a:moveTo>
                  <a:pt x="0" y="0"/>
                </a:moveTo>
                <a:lnTo>
                  <a:pt x="6384756" y="0"/>
                </a:lnTo>
                <a:lnTo>
                  <a:pt x="6384756" y="12545744"/>
                </a:lnTo>
                <a:lnTo>
                  <a:pt x="0" y="12545744"/>
                </a:lnTo>
                <a:lnTo>
                  <a:pt x="0" y="0"/>
                </a:lnTo>
                <a:close/>
              </a:path>
            </a:pathLst>
          </a:custGeom>
          <a:blipFill>
            <a:blip r:embed="rId4"/>
            <a:stretch>
              <a:fillRect l="-11913" t="0" r="-31988" b="-4620"/>
            </a:stretch>
          </a:blipFill>
        </p:spPr>
      </p:sp>
      <p:sp>
        <p:nvSpPr>
          <p:cNvPr name="TextBox 6" id="6"/>
          <p:cNvSpPr txBox="true"/>
          <p:nvPr/>
        </p:nvSpPr>
        <p:spPr>
          <a:xfrm rot="-84616">
            <a:off x="10575353" y="7367755"/>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Bold"/>
              </a:rPr>
              <a:t>15</a:t>
            </a:r>
            <a:r>
              <a:rPr lang="en-US" sz="3200">
                <a:solidFill>
                  <a:srgbClr val="7D392C"/>
                </a:solidFill>
                <a:latin typeface="Open Sans"/>
              </a:rPr>
              <a:t> MINUTES</a:t>
            </a:r>
          </a:p>
        </p:txBody>
      </p:sp>
      <p:sp>
        <p:nvSpPr>
          <p:cNvPr name="TextBox 7" id="7"/>
          <p:cNvSpPr txBox="true"/>
          <p:nvPr/>
        </p:nvSpPr>
        <p:spPr>
          <a:xfrm rot="0">
            <a:off x="2893099" y="4262078"/>
            <a:ext cx="13051589" cy="3119748"/>
          </a:xfrm>
          <a:prstGeom prst="rect">
            <a:avLst/>
          </a:prstGeom>
        </p:spPr>
        <p:txBody>
          <a:bodyPr anchor="t" rtlCol="false" tIns="0" lIns="0" bIns="0" rIns="0">
            <a:spAutoFit/>
          </a:bodyPr>
          <a:lstStyle/>
          <a:p>
            <a:pPr marL="766504" indent="-383252" lvl="1">
              <a:lnSpc>
                <a:spcPts val="4970"/>
              </a:lnSpc>
              <a:buFont typeface="Arial"/>
              <a:buChar char="•"/>
            </a:pPr>
            <a:r>
              <a:rPr lang="en-US" sz="3550">
                <a:solidFill>
                  <a:srgbClr val="000000"/>
                </a:solidFill>
                <a:latin typeface="Open Sans"/>
              </a:rPr>
              <a:t>Question &amp; Answer with speakers/instructors </a:t>
            </a:r>
          </a:p>
          <a:p>
            <a:pPr>
              <a:lnSpc>
                <a:spcPts val="4970"/>
              </a:lnSpc>
            </a:pPr>
          </a:p>
          <a:p>
            <a:pPr marL="766504" indent="-383252" lvl="1">
              <a:lnSpc>
                <a:spcPts val="4970"/>
              </a:lnSpc>
              <a:buFont typeface="Arial"/>
              <a:buChar char="•"/>
            </a:pPr>
            <a:r>
              <a:rPr lang="en-US" sz="3550">
                <a:solidFill>
                  <a:srgbClr val="000000"/>
                </a:solidFill>
                <a:latin typeface="Open Sans"/>
              </a:rPr>
              <a:t>Discuss Reflection Questions</a:t>
            </a:r>
          </a:p>
          <a:p>
            <a:pPr>
              <a:lnSpc>
                <a:spcPts val="4970"/>
              </a:lnSpc>
            </a:pPr>
          </a:p>
          <a:p>
            <a:pPr>
              <a:lnSpc>
                <a:spcPts val="4970"/>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4000"/>
            </a:blip>
            <a:stretch>
              <a:fillRect l="0" t="-13555" r="0" b="-13555"/>
            </a:stretch>
          </a:blipFill>
        </p:spPr>
      </p:sp>
      <p:sp>
        <p:nvSpPr>
          <p:cNvPr name="TextBox 3" id="3"/>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ASSESSMENT / REFLECTION</a:t>
            </a:r>
          </a:p>
        </p:txBody>
      </p:sp>
      <p:grpSp>
        <p:nvGrpSpPr>
          <p:cNvPr name="Group 4" id="4"/>
          <p:cNvGrpSpPr/>
          <p:nvPr/>
        </p:nvGrpSpPr>
        <p:grpSpPr>
          <a:xfrm rot="0">
            <a:off x="1515252" y="1972210"/>
            <a:ext cx="16272723" cy="8460630"/>
            <a:chOff x="0" y="0"/>
            <a:chExt cx="21696964" cy="11280840"/>
          </a:xfrm>
        </p:grpSpPr>
        <p:sp>
          <p:nvSpPr>
            <p:cNvPr name="Freeform 5" id="5"/>
            <p:cNvSpPr/>
            <p:nvPr/>
          </p:nvSpPr>
          <p:spPr>
            <a:xfrm flipH="false" flipV="false" rot="-5400000">
              <a:off x="5327494" y="-5327494"/>
              <a:ext cx="11041976" cy="21696964"/>
            </a:xfrm>
            <a:custGeom>
              <a:avLst/>
              <a:gdLst/>
              <a:ahLst/>
              <a:cxnLst/>
              <a:rect r="r" b="b" t="t" l="l"/>
              <a:pathLst>
                <a:path h="21696964" w="11041976">
                  <a:moveTo>
                    <a:pt x="0" y="0"/>
                  </a:moveTo>
                  <a:lnTo>
                    <a:pt x="11041976" y="0"/>
                  </a:lnTo>
                  <a:lnTo>
                    <a:pt x="11041976" y="21696964"/>
                  </a:lnTo>
                  <a:lnTo>
                    <a:pt x="0" y="21696964"/>
                  </a:lnTo>
                  <a:lnTo>
                    <a:pt x="0" y="0"/>
                  </a:lnTo>
                  <a:close/>
                </a:path>
              </a:pathLst>
            </a:custGeom>
            <a:blipFill>
              <a:blip r:embed="rId3"/>
              <a:stretch>
                <a:fillRect l="-11913" t="0" r="-31988" b="-4620"/>
              </a:stretch>
            </a:blipFill>
          </p:spPr>
        </p:sp>
        <p:sp>
          <p:nvSpPr>
            <p:cNvPr name="TextBox 6" id="6"/>
            <p:cNvSpPr txBox="true"/>
            <p:nvPr/>
          </p:nvSpPr>
          <p:spPr>
            <a:xfrm rot="0">
              <a:off x="1005593" y="437801"/>
              <a:ext cx="19685778" cy="10843039"/>
            </a:xfrm>
            <a:prstGeom prst="rect">
              <a:avLst/>
            </a:prstGeom>
          </p:spPr>
          <p:txBody>
            <a:bodyPr anchor="t" rtlCol="false" tIns="0" lIns="0" bIns="0" rIns="0">
              <a:spAutoFit/>
            </a:bodyPr>
            <a:lstStyle/>
            <a:p>
              <a:pPr>
                <a:lnSpc>
                  <a:spcPts val="4970"/>
                </a:lnSpc>
              </a:pPr>
              <a:r>
                <a:rPr lang="en-US" sz="3550">
                  <a:solidFill>
                    <a:srgbClr val="000000"/>
                  </a:solidFill>
                  <a:latin typeface="Open Sans"/>
                </a:rPr>
                <a:t>SAMPLE ACTIVITY </a:t>
              </a:r>
            </a:p>
            <a:p>
              <a:pPr>
                <a:lnSpc>
                  <a:spcPts val="4970"/>
                </a:lnSpc>
              </a:pPr>
              <a:r>
                <a:rPr lang="en-US" sz="3550">
                  <a:solidFill>
                    <a:srgbClr val="000000"/>
                  </a:solidFill>
                  <a:latin typeface="Open Sans"/>
                </a:rPr>
                <a:t>“From all your learnings today, create a rough draft of a climate conversation lesson or idea that you would use in your own class or climate conversation. This is a collaborative activity so you can share your ideas with one another as you work on your draft. You can submit your own draft or pair up with someone, whichever works for you.” </a:t>
              </a:r>
            </a:p>
            <a:p>
              <a:pPr>
                <a:lnSpc>
                  <a:spcPts val="4970"/>
                </a:lnSpc>
              </a:pPr>
            </a:p>
            <a:p>
              <a:pPr>
                <a:lnSpc>
                  <a:spcPts val="4970"/>
                </a:lnSpc>
              </a:pPr>
              <a:r>
                <a:rPr lang="en-US" sz="3550">
                  <a:solidFill>
                    <a:srgbClr val="000000"/>
                  </a:solidFill>
                  <a:latin typeface="Open Sans"/>
                </a:rPr>
                <a:t>Instructions may be changed depending on size of participants &amp; specialization/s. ** Play the Change Climate Change song in the background during the activity.</a:t>
              </a:r>
            </a:p>
            <a:p>
              <a:pPr>
                <a:lnSpc>
                  <a:spcPts val="4970"/>
                </a:lnSpc>
              </a:pPr>
            </a:p>
            <a:p>
              <a:pPr>
                <a:lnSpc>
                  <a:spcPts val="4970"/>
                </a:lnSpc>
              </a:pPr>
            </a:p>
          </p:txBody>
        </p:sp>
      </p:gr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
        <p:nvSpPr>
          <p:cNvPr name="TextBox 8" id="8"/>
          <p:cNvSpPr txBox="true"/>
          <p:nvPr/>
        </p:nvSpPr>
        <p:spPr>
          <a:xfrm rot="-84616">
            <a:off x="13356466" y="8611534"/>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Bold"/>
              </a:rPr>
              <a:t>20</a:t>
            </a:r>
            <a:r>
              <a:rPr lang="en-US" sz="3200">
                <a:solidFill>
                  <a:srgbClr val="7D392C"/>
                </a:solidFill>
                <a:latin typeface="Open Sans"/>
              </a:rPr>
              <a:t> MINUTES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4000"/>
            </a:blip>
            <a:stretch>
              <a:fillRect l="0" t="-13555" r="0" b="-13555"/>
            </a:stretch>
          </a:blipFill>
        </p:spPr>
      </p:sp>
      <p:sp>
        <p:nvSpPr>
          <p:cNvPr name="TextBox 3" id="3"/>
          <p:cNvSpPr txBox="true"/>
          <p:nvPr/>
        </p:nvSpPr>
        <p:spPr>
          <a:xfrm rot="0">
            <a:off x="1309097" y="1095375"/>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CONCLUSION</a:t>
            </a:r>
          </a:p>
        </p:txBody>
      </p:sp>
      <p:sp>
        <p:nvSpPr>
          <p:cNvPr name="Freeform 4" id="4"/>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3"/>
            <a:stretch>
              <a:fillRect l="0" t="0" r="0" b="0"/>
            </a:stretch>
          </a:blipFill>
        </p:spPr>
      </p:sp>
      <p:sp>
        <p:nvSpPr>
          <p:cNvPr name="Freeform 5" id="5"/>
          <p:cNvSpPr/>
          <p:nvPr/>
        </p:nvSpPr>
        <p:spPr>
          <a:xfrm flipH="false" flipV="false" rot="-5400000">
            <a:off x="5423806" y="-206950"/>
            <a:ext cx="6384756" cy="12545744"/>
          </a:xfrm>
          <a:custGeom>
            <a:avLst/>
            <a:gdLst/>
            <a:ahLst/>
            <a:cxnLst/>
            <a:rect r="r" b="b" t="t" l="l"/>
            <a:pathLst>
              <a:path h="12545744" w="6384756">
                <a:moveTo>
                  <a:pt x="0" y="0"/>
                </a:moveTo>
                <a:lnTo>
                  <a:pt x="6384756" y="0"/>
                </a:lnTo>
                <a:lnTo>
                  <a:pt x="6384756" y="12545744"/>
                </a:lnTo>
                <a:lnTo>
                  <a:pt x="0" y="12545744"/>
                </a:lnTo>
                <a:lnTo>
                  <a:pt x="0" y="0"/>
                </a:lnTo>
                <a:close/>
              </a:path>
            </a:pathLst>
          </a:custGeom>
          <a:blipFill>
            <a:blip r:embed="rId4"/>
            <a:stretch>
              <a:fillRect l="-11913" t="0" r="-31988" b="-4620"/>
            </a:stretch>
          </a:blipFill>
        </p:spPr>
      </p:sp>
      <p:sp>
        <p:nvSpPr>
          <p:cNvPr name="TextBox 6" id="6"/>
          <p:cNvSpPr txBox="true"/>
          <p:nvPr/>
        </p:nvSpPr>
        <p:spPr>
          <a:xfrm rot="-84616">
            <a:off x="10575353" y="7367755"/>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Bold"/>
              </a:rPr>
              <a:t>15</a:t>
            </a:r>
            <a:r>
              <a:rPr lang="en-US" sz="3200">
                <a:solidFill>
                  <a:srgbClr val="7D392C"/>
                </a:solidFill>
                <a:latin typeface="Open Sans"/>
              </a:rPr>
              <a:t> MINUTES</a:t>
            </a:r>
          </a:p>
        </p:txBody>
      </p:sp>
      <p:sp>
        <p:nvSpPr>
          <p:cNvPr name="TextBox 7" id="7"/>
          <p:cNvSpPr txBox="true"/>
          <p:nvPr/>
        </p:nvSpPr>
        <p:spPr>
          <a:xfrm rot="0">
            <a:off x="2869772" y="3789073"/>
            <a:ext cx="9855854" cy="4377048"/>
          </a:xfrm>
          <a:prstGeom prst="rect">
            <a:avLst/>
          </a:prstGeom>
        </p:spPr>
        <p:txBody>
          <a:bodyPr anchor="t" rtlCol="false" tIns="0" lIns="0" bIns="0" rIns="0">
            <a:spAutoFit/>
          </a:bodyPr>
          <a:lstStyle/>
          <a:p>
            <a:pPr marL="766504" indent="-383252" lvl="1">
              <a:lnSpc>
                <a:spcPts val="4970"/>
              </a:lnSpc>
              <a:buFont typeface="Arial"/>
              <a:buChar char="•"/>
            </a:pPr>
            <a:r>
              <a:rPr lang="en-US" sz="3550">
                <a:solidFill>
                  <a:srgbClr val="000000"/>
                </a:solidFill>
                <a:latin typeface="Open Sans"/>
              </a:rPr>
              <a:t>Ask for 2-3 volunteers who could briefly discuss their output. </a:t>
            </a:r>
          </a:p>
          <a:p>
            <a:pPr>
              <a:lnSpc>
                <a:spcPts val="4970"/>
              </a:lnSpc>
            </a:pPr>
          </a:p>
          <a:p>
            <a:pPr marL="766504" indent="-383252" lvl="1">
              <a:lnSpc>
                <a:spcPts val="4970"/>
              </a:lnSpc>
              <a:buFont typeface="Arial"/>
              <a:buChar char="•"/>
            </a:pPr>
            <a:r>
              <a:rPr lang="en-US" sz="3550">
                <a:solidFill>
                  <a:srgbClr val="000000"/>
                </a:solidFill>
                <a:latin typeface="Open Sans"/>
              </a:rPr>
              <a:t> Wrap up, take photos for documentation, invite participants to initiate their own climate conversation</a:t>
            </a:r>
          </a:p>
          <a:p>
            <a:pPr>
              <a:lnSpc>
                <a:spcPts val="4970"/>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DAFukq3fKTw</dc:identifier>
  <dcterms:modified xsi:type="dcterms:W3CDTF">2011-08-01T06:04:30Z</dcterms:modified>
  <cp:revision>1</cp:revision>
  <dc:title>MakeClimate</dc:title>
</cp:coreProperties>
</file>