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1"/>
    <p:sldId id="257" r:id="rId22"/>
    <p:sldId id="258" r:id="rId23"/>
    <p:sldId id="259" r:id="rId24"/>
    <p:sldId id="260" r:id="rId25"/>
    <p:sldId id="261" r:id="rId26"/>
    <p:sldId id="262" r:id="rId27"/>
    <p:sldId id="263" r:id="rId28"/>
    <p:sldId id="264" r:id="rId29"/>
    <p:sldId id="265" r:id="rId3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ubao Narrow" charset="1" panose="02000506000000000000"/>
      <p:regular r:id="rId10"/>
    </p:embeddedFont>
    <p:embeddedFont>
      <p:font typeface="Open Sans Extra Bold" charset="1" panose="020B0906030804020204"/>
      <p:regular r:id="rId11"/>
    </p:embeddedFont>
    <p:embeddedFont>
      <p:font typeface="Open Sans Extra Bold Italics" charset="1" panose="020B0906030804020204"/>
      <p:regular r:id="rId12"/>
    </p:embeddedFont>
    <p:embeddedFont>
      <p:font typeface="Open Sans" charset="1" panose="020B0606030504020204"/>
      <p:regular r:id="rId13"/>
    </p:embeddedFont>
    <p:embeddedFont>
      <p:font typeface="Open Sans Bold" charset="1" panose="020B0806030504020204"/>
      <p:regular r:id="rId14"/>
    </p:embeddedFont>
    <p:embeddedFont>
      <p:font typeface="Open Sans Italics" charset="1" panose="020B0606030504020204"/>
      <p:regular r:id="rId15"/>
    </p:embeddedFont>
    <p:embeddedFont>
      <p:font typeface="Open Sans Bold Italics" charset="1" panose="020B0806030504020204"/>
      <p:regular r:id="rId16"/>
    </p:embeddedFont>
    <p:embeddedFont>
      <p:font typeface="Open Sans Light" charset="1" panose="020B0306030504020204"/>
      <p:regular r:id="rId17"/>
    </p:embeddedFont>
    <p:embeddedFont>
      <p:font typeface="Open Sans Light Italics" charset="1" panose="020B0306030504020204"/>
      <p:regular r:id="rId18"/>
    </p:embeddedFont>
    <p:embeddedFont>
      <p:font typeface="Open Sans Ultra-Bold" charset="1" panose="00000000000000000000"/>
      <p:regular r:id="rId19"/>
    </p:embeddedFont>
    <p:embeddedFont>
      <p:font typeface="Open Sans Ultra-Bold Italics"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slides/slide1.xml" Type="http://schemas.openxmlformats.org/officeDocument/2006/relationships/slide"/><Relationship Id="rId22" Target="slides/slide2.xml" Type="http://schemas.openxmlformats.org/officeDocument/2006/relationships/slide"/><Relationship Id="rId23" Target="slides/slide3.xml" Type="http://schemas.openxmlformats.org/officeDocument/2006/relationships/slide"/><Relationship Id="rId24" Target="slides/slide4.xml" Type="http://schemas.openxmlformats.org/officeDocument/2006/relationships/slide"/><Relationship Id="rId25" Target="slides/slide5.xml" Type="http://schemas.openxmlformats.org/officeDocument/2006/relationships/slide"/><Relationship Id="rId26" Target="slides/slide6.xml" Type="http://schemas.openxmlformats.org/officeDocument/2006/relationships/slide"/><Relationship Id="rId27" Target="slides/slide7.xml" Type="http://schemas.openxmlformats.org/officeDocument/2006/relationships/slide"/><Relationship Id="rId28" Target="slides/slide8.xml" Type="http://schemas.openxmlformats.org/officeDocument/2006/relationships/slide"/><Relationship Id="rId29" Target="slides/slide9.xml" Type="http://schemas.openxmlformats.org/officeDocument/2006/relationships/slide"/><Relationship Id="rId3" Target="viewProps.xml" Type="http://schemas.openxmlformats.org/officeDocument/2006/relationships/viewProps"/><Relationship Id="rId30" Target="slides/slide10.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jpeg" Type="http://schemas.openxmlformats.org/officeDocument/2006/relationships/image"/><Relationship Id="rId5" Target="../media/image2.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2.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2.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2.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Freeform 3" id="3"/>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3"/>
            <a:stretch>
              <a:fillRect l="0" t="0" r="0" b="0"/>
            </a:stretch>
          </a:blipFill>
        </p:spPr>
      </p:sp>
      <p:sp>
        <p:nvSpPr>
          <p:cNvPr name="TextBox 4" id="4"/>
          <p:cNvSpPr txBox="true"/>
          <p:nvPr/>
        </p:nvSpPr>
        <p:spPr>
          <a:xfrm rot="0">
            <a:off x="5674949" y="3661034"/>
            <a:ext cx="6938102" cy="3371218"/>
          </a:xfrm>
          <a:prstGeom prst="rect">
            <a:avLst/>
          </a:prstGeom>
        </p:spPr>
        <p:txBody>
          <a:bodyPr anchor="t" rtlCol="false" tIns="0" lIns="0" bIns="0" rIns="0">
            <a:spAutoFit/>
          </a:bodyPr>
          <a:lstStyle/>
          <a:p>
            <a:pPr algn="ctr">
              <a:lnSpc>
                <a:spcPts val="26184"/>
              </a:lnSpc>
            </a:pPr>
            <a:r>
              <a:rPr lang="en-US" sz="18702">
                <a:solidFill>
                  <a:srgbClr val="004AAD"/>
                </a:solidFill>
                <a:latin typeface="Cubao Narrow"/>
              </a:rPr>
              <a:t>PAGKAIN</a:t>
            </a:r>
          </a:p>
        </p:txBody>
      </p:sp>
      <p:sp>
        <p:nvSpPr>
          <p:cNvPr name="TextBox 5" id="5"/>
          <p:cNvSpPr txBox="true"/>
          <p:nvPr/>
        </p:nvSpPr>
        <p:spPr>
          <a:xfrm rot="0">
            <a:off x="5344620" y="2112614"/>
            <a:ext cx="7598759" cy="804174"/>
          </a:xfrm>
          <a:prstGeom prst="rect">
            <a:avLst/>
          </a:prstGeom>
        </p:spPr>
        <p:txBody>
          <a:bodyPr anchor="t" rtlCol="false" tIns="0" lIns="0" bIns="0" rIns="0">
            <a:spAutoFit/>
          </a:bodyPr>
          <a:lstStyle/>
          <a:p>
            <a:pPr algn="ctr">
              <a:lnSpc>
                <a:spcPts val="5886"/>
              </a:lnSpc>
            </a:pPr>
            <a:r>
              <a:rPr lang="en-US" sz="6540">
                <a:solidFill>
                  <a:srgbClr val="FFFFFF"/>
                </a:solidFill>
                <a:latin typeface="Open Sans Extra Bold"/>
              </a:rPr>
              <a:t>LESSON PLAN</a:t>
            </a:r>
          </a:p>
        </p:txBody>
      </p:sp>
      <p:sp>
        <p:nvSpPr>
          <p:cNvPr name="TextBox 6" id="6"/>
          <p:cNvSpPr txBox="true"/>
          <p:nvPr/>
        </p:nvSpPr>
        <p:spPr>
          <a:xfrm rot="0">
            <a:off x="13283155" y="9220200"/>
            <a:ext cx="4339089" cy="334231"/>
          </a:xfrm>
          <a:prstGeom prst="rect">
            <a:avLst/>
          </a:prstGeom>
        </p:spPr>
        <p:txBody>
          <a:bodyPr anchor="t" rtlCol="false" tIns="0" lIns="0" bIns="0" rIns="0">
            <a:spAutoFit/>
          </a:bodyPr>
          <a:lstStyle/>
          <a:p>
            <a:pPr algn="ctr">
              <a:lnSpc>
                <a:spcPts val="2778"/>
              </a:lnSpc>
            </a:pPr>
            <a:r>
              <a:rPr lang="en-US" sz="1984">
                <a:solidFill>
                  <a:srgbClr val="000000"/>
                </a:solidFill>
                <a:latin typeface="Open Sans"/>
              </a:rPr>
              <a:t>This lesson plan is created by: Toni 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Freeform 3" id="3"/>
          <p:cNvSpPr/>
          <p:nvPr/>
        </p:nvSpPr>
        <p:spPr>
          <a:xfrm flipH="false" flipV="false" rot="0">
            <a:off x="9297503"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sp>
        <p:nvSpPr>
          <p:cNvPr name="Freeform 4" id="4"/>
          <p:cNvSpPr/>
          <p:nvPr/>
        </p:nvSpPr>
        <p:spPr>
          <a:xfrm flipH="false" flipV="false" rot="0">
            <a:off x="1148024" y="8371600"/>
            <a:ext cx="7842473" cy="1735147"/>
          </a:xfrm>
          <a:custGeom>
            <a:avLst/>
            <a:gdLst/>
            <a:ahLst/>
            <a:cxnLst/>
            <a:rect r="r" b="b" t="t" l="l"/>
            <a:pathLst>
              <a:path h="1735147" w="7842473">
                <a:moveTo>
                  <a:pt x="0" y="0"/>
                </a:moveTo>
                <a:lnTo>
                  <a:pt x="7842473" y="0"/>
                </a:lnTo>
                <a:lnTo>
                  <a:pt x="7842473" y="1735147"/>
                </a:lnTo>
                <a:lnTo>
                  <a:pt x="0" y="1735147"/>
                </a:lnTo>
                <a:lnTo>
                  <a:pt x="0" y="0"/>
                </a:lnTo>
                <a:close/>
              </a:path>
            </a:pathLst>
          </a:custGeom>
          <a:blipFill>
            <a:blip r:embed="rId3">
              <a:alphaModFix amt="75000"/>
            </a:blip>
            <a:stretch>
              <a:fillRect l="0" t="0" r="0" b="0"/>
            </a:stretch>
          </a:blipFill>
        </p:spPr>
      </p:sp>
      <p:grpSp>
        <p:nvGrpSpPr>
          <p:cNvPr name="Group 5" id="5"/>
          <p:cNvGrpSpPr/>
          <p:nvPr/>
        </p:nvGrpSpPr>
        <p:grpSpPr>
          <a:xfrm rot="0">
            <a:off x="9738973" y="2665057"/>
            <a:ext cx="7520327" cy="6629073"/>
            <a:chOff x="0" y="0"/>
            <a:chExt cx="1980662" cy="1745929"/>
          </a:xfrm>
        </p:grpSpPr>
        <p:sp>
          <p:nvSpPr>
            <p:cNvPr name="Freeform 6" id="6"/>
            <p:cNvSpPr/>
            <p:nvPr/>
          </p:nvSpPr>
          <p:spPr>
            <a:xfrm flipH="false" flipV="false" rot="0">
              <a:off x="0" y="0"/>
              <a:ext cx="1980662" cy="1745929"/>
            </a:xfrm>
            <a:custGeom>
              <a:avLst/>
              <a:gdLst/>
              <a:ahLst/>
              <a:cxnLst/>
              <a:rect r="r" b="b" t="t" l="l"/>
              <a:pathLst>
                <a:path h="1745929" w="1980662">
                  <a:moveTo>
                    <a:pt x="52503" y="0"/>
                  </a:moveTo>
                  <a:lnTo>
                    <a:pt x="1928159" y="0"/>
                  </a:lnTo>
                  <a:cubicBezTo>
                    <a:pt x="1942084" y="0"/>
                    <a:pt x="1955438" y="5532"/>
                    <a:pt x="1965284" y="15378"/>
                  </a:cubicBezTo>
                  <a:cubicBezTo>
                    <a:pt x="1975131" y="25224"/>
                    <a:pt x="1980662" y="38578"/>
                    <a:pt x="1980662" y="52503"/>
                  </a:cubicBezTo>
                  <a:lnTo>
                    <a:pt x="1980662" y="1693426"/>
                  </a:lnTo>
                  <a:cubicBezTo>
                    <a:pt x="1980662" y="1707351"/>
                    <a:pt x="1975131" y="1720705"/>
                    <a:pt x="1965284" y="1730551"/>
                  </a:cubicBezTo>
                  <a:cubicBezTo>
                    <a:pt x="1955438" y="1740397"/>
                    <a:pt x="1942084" y="1745929"/>
                    <a:pt x="1928159" y="1745929"/>
                  </a:cubicBezTo>
                  <a:lnTo>
                    <a:pt x="52503" y="1745929"/>
                  </a:lnTo>
                  <a:cubicBezTo>
                    <a:pt x="38578" y="1745929"/>
                    <a:pt x="25224" y="1740397"/>
                    <a:pt x="15378" y="1730551"/>
                  </a:cubicBezTo>
                  <a:cubicBezTo>
                    <a:pt x="5532" y="1720705"/>
                    <a:pt x="0" y="1707351"/>
                    <a:pt x="0" y="1693426"/>
                  </a:cubicBezTo>
                  <a:lnTo>
                    <a:pt x="0" y="52503"/>
                  </a:lnTo>
                  <a:cubicBezTo>
                    <a:pt x="0" y="38578"/>
                    <a:pt x="5532" y="25224"/>
                    <a:pt x="15378" y="15378"/>
                  </a:cubicBezTo>
                  <a:cubicBezTo>
                    <a:pt x="25224" y="5532"/>
                    <a:pt x="38578" y="0"/>
                    <a:pt x="52503" y="0"/>
                  </a:cubicBezTo>
                  <a:close/>
                </a:path>
              </a:pathLst>
            </a:custGeom>
            <a:solidFill>
              <a:srgbClr val="FFFFFF"/>
            </a:solidFill>
          </p:spPr>
        </p:sp>
        <p:sp>
          <p:nvSpPr>
            <p:cNvPr name="TextBox 7" id="7"/>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8" id="8"/>
          <p:cNvGrpSpPr/>
          <p:nvPr/>
        </p:nvGrpSpPr>
        <p:grpSpPr>
          <a:xfrm rot="0">
            <a:off x="1309097" y="2117890"/>
            <a:ext cx="7520327" cy="7669885"/>
            <a:chOff x="0" y="0"/>
            <a:chExt cx="1980662" cy="2020052"/>
          </a:xfrm>
        </p:grpSpPr>
        <p:sp>
          <p:nvSpPr>
            <p:cNvPr name="Freeform 9" id="9"/>
            <p:cNvSpPr/>
            <p:nvPr/>
          </p:nvSpPr>
          <p:spPr>
            <a:xfrm flipH="false" flipV="false" rot="0">
              <a:off x="0" y="0"/>
              <a:ext cx="1980662" cy="2020052"/>
            </a:xfrm>
            <a:custGeom>
              <a:avLst/>
              <a:gdLst/>
              <a:ahLst/>
              <a:cxnLst/>
              <a:rect r="r" b="b" t="t" l="l"/>
              <a:pathLst>
                <a:path h="2020052" w="1980662">
                  <a:moveTo>
                    <a:pt x="52503" y="0"/>
                  </a:moveTo>
                  <a:lnTo>
                    <a:pt x="1928159" y="0"/>
                  </a:lnTo>
                  <a:cubicBezTo>
                    <a:pt x="1942084" y="0"/>
                    <a:pt x="1955438" y="5532"/>
                    <a:pt x="1965284" y="15378"/>
                  </a:cubicBezTo>
                  <a:cubicBezTo>
                    <a:pt x="1975131" y="25224"/>
                    <a:pt x="1980662" y="38578"/>
                    <a:pt x="1980662" y="52503"/>
                  </a:cubicBezTo>
                  <a:lnTo>
                    <a:pt x="1980662" y="1967549"/>
                  </a:lnTo>
                  <a:cubicBezTo>
                    <a:pt x="1980662" y="1981474"/>
                    <a:pt x="1975131" y="1994828"/>
                    <a:pt x="1965284" y="2004674"/>
                  </a:cubicBezTo>
                  <a:cubicBezTo>
                    <a:pt x="1955438" y="2014520"/>
                    <a:pt x="1942084" y="2020052"/>
                    <a:pt x="1928159" y="2020052"/>
                  </a:cubicBezTo>
                  <a:lnTo>
                    <a:pt x="52503" y="2020052"/>
                  </a:lnTo>
                  <a:cubicBezTo>
                    <a:pt x="38578" y="2020052"/>
                    <a:pt x="25224" y="2014520"/>
                    <a:pt x="15378" y="2004674"/>
                  </a:cubicBezTo>
                  <a:cubicBezTo>
                    <a:pt x="5532" y="1994828"/>
                    <a:pt x="0" y="1981474"/>
                    <a:pt x="0" y="1967549"/>
                  </a:cubicBezTo>
                  <a:lnTo>
                    <a:pt x="0" y="52503"/>
                  </a:lnTo>
                  <a:cubicBezTo>
                    <a:pt x="0" y="38578"/>
                    <a:pt x="5532" y="25224"/>
                    <a:pt x="15378" y="15378"/>
                  </a:cubicBezTo>
                  <a:cubicBezTo>
                    <a:pt x="25224" y="5532"/>
                    <a:pt x="38578" y="0"/>
                    <a:pt x="52503" y="0"/>
                  </a:cubicBezTo>
                  <a:close/>
                </a:path>
              </a:pathLst>
            </a:custGeom>
            <a:solidFill>
              <a:srgbClr val="FFFFFF"/>
            </a:solidFill>
          </p:spPr>
        </p:sp>
        <p:sp>
          <p:nvSpPr>
            <p:cNvPr name="TextBox 10" id="10"/>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grpSp>
        <p:nvGrpSpPr>
          <p:cNvPr name="Group 11" id="11"/>
          <p:cNvGrpSpPr/>
          <p:nvPr/>
        </p:nvGrpSpPr>
        <p:grpSpPr>
          <a:xfrm rot="0">
            <a:off x="1739040" y="2611534"/>
            <a:ext cx="6660441" cy="6682596"/>
            <a:chOff x="0" y="0"/>
            <a:chExt cx="8880588" cy="8910128"/>
          </a:xfrm>
        </p:grpSpPr>
        <p:pic>
          <p:nvPicPr>
            <p:cNvPr name="Picture 12" id="12"/>
            <p:cNvPicPr>
              <a:picLocks noChangeAspect="true"/>
            </p:cNvPicPr>
            <p:nvPr/>
          </p:nvPicPr>
          <p:blipFill>
            <a:blip r:embed="rId4"/>
            <a:srcRect l="16797" t="0" r="16797" b="0"/>
            <a:stretch>
              <a:fillRect/>
            </a:stretch>
          </p:blipFill>
          <p:spPr>
            <a:xfrm flipH="false" flipV="false">
              <a:off x="0" y="0"/>
              <a:ext cx="8880588" cy="8910128"/>
            </a:xfrm>
            <a:prstGeom prst="rect">
              <a:avLst/>
            </a:prstGeom>
          </p:spPr>
        </p:pic>
      </p:grpSp>
      <p:sp>
        <p:nvSpPr>
          <p:cNvPr name="TextBox 13" id="1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004AAD"/>
                </a:solidFill>
                <a:latin typeface="Open Sans Extra Bold"/>
              </a:rPr>
              <a:t>PAGKAIN</a:t>
            </a:r>
          </a:p>
        </p:txBody>
      </p:sp>
      <p:sp>
        <p:nvSpPr>
          <p:cNvPr name="Freeform 14" id="14"/>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
        <p:nvSpPr>
          <p:cNvPr name="TextBox 15" id="15"/>
          <p:cNvSpPr txBox="true"/>
          <p:nvPr/>
        </p:nvSpPr>
        <p:spPr>
          <a:xfrm rot="0">
            <a:off x="10213363" y="3005965"/>
            <a:ext cx="6571547" cy="5842483"/>
          </a:xfrm>
          <a:prstGeom prst="rect">
            <a:avLst/>
          </a:prstGeom>
        </p:spPr>
        <p:txBody>
          <a:bodyPr anchor="t" rtlCol="false" tIns="0" lIns="0" bIns="0" rIns="0">
            <a:spAutoFit/>
          </a:bodyPr>
          <a:lstStyle/>
          <a:p>
            <a:pPr algn="ctr">
              <a:lnSpc>
                <a:spcPts val="4678"/>
              </a:lnSpc>
            </a:pPr>
            <a:r>
              <a:rPr lang="en-US" sz="2923">
                <a:solidFill>
                  <a:srgbClr val="1B1B1B"/>
                </a:solidFill>
                <a:latin typeface="Open Sans"/>
              </a:rPr>
              <a:t>“Pagkain” is the Filipino term for “food” in English. </a:t>
            </a:r>
          </a:p>
          <a:p>
            <a:pPr algn="ctr">
              <a:lnSpc>
                <a:spcPts val="4678"/>
              </a:lnSpc>
            </a:pPr>
            <a:r>
              <a:rPr lang="en-US" sz="2923">
                <a:solidFill>
                  <a:srgbClr val="1B1B1B"/>
                </a:solidFill>
                <a:latin typeface="Open Sans"/>
              </a:rPr>
              <a:t>The issue of food waste in the Philippines is a growing concern, as a significant amount of food is discarded and goes to waste each year, despite high levels of food scarcity in other areas. This lesson is focused on the importance of food and is designed for young learners.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Freeform 3" id="3"/>
          <p:cNvSpPr/>
          <p:nvPr/>
        </p:nvSpPr>
        <p:spPr>
          <a:xfrm flipH="false" flipV="false" rot="0">
            <a:off x="5127942" y="1397794"/>
            <a:ext cx="9182259" cy="8229600"/>
          </a:xfrm>
          <a:custGeom>
            <a:avLst/>
            <a:gdLst/>
            <a:ahLst/>
            <a:cxnLst/>
            <a:rect r="r" b="b" t="t" l="l"/>
            <a:pathLst>
              <a:path h="8229600" w="9182259">
                <a:moveTo>
                  <a:pt x="0" y="0"/>
                </a:moveTo>
                <a:lnTo>
                  <a:pt x="9182260" y="0"/>
                </a:lnTo>
                <a:lnTo>
                  <a:pt x="9182260" y="8229600"/>
                </a:lnTo>
                <a:lnTo>
                  <a:pt x="0" y="8229600"/>
                </a:lnTo>
                <a:lnTo>
                  <a:pt x="0" y="0"/>
                </a:lnTo>
                <a:close/>
              </a:path>
            </a:pathLst>
          </a:custGeom>
          <a:blipFill>
            <a:blip r:embed="rId3"/>
            <a:stretch>
              <a:fillRect l="0" t="0" r="0" b="0"/>
            </a:stretch>
          </a:blipFill>
        </p:spPr>
      </p:sp>
      <p:grpSp>
        <p:nvGrpSpPr>
          <p:cNvPr name="Group 4" id="4"/>
          <p:cNvGrpSpPr/>
          <p:nvPr/>
        </p:nvGrpSpPr>
        <p:grpSpPr>
          <a:xfrm rot="0">
            <a:off x="5612606" y="1729978"/>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7D392C"/>
            </a:soli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6185569" y="3910829"/>
            <a:ext cx="6183562" cy="3672608"/>
          </a:xfrm>
          <a:prstGeom prst="rect">
            <a:avLst/>
          </a:prstGeom>
        </p:spPr>
        <p:txBody>
          <a:bodyPr anchor="t" rtlCol="false" tIns="0" lIns="0" bIns="0" rIns="0">
            <a:spAutoFit/>
          </a:bodyPr>
          <a:lstStyle/>
          <a:p>
            <a:pPr algn="ctr">
              <a:lnSpc>
                <a:spcPts val="5908"/>
              </a:lnSpc>
            </a:pPr>
            <a:r>
              <a:rPr lang="en-US" sz="3692">
                <a:solidFill>
                  <a:srgbClr val="1B1B1B"/>
                </a:solidFill>
                <a:latin typeface="Open Sans"/>
              </a:rPr>
              <a:t>To talk about and understand the importance of not wasting food and how it is related to the environment.</a:t>
            </a:r>
          </a:p>
        </p:txBody>
      </p:sp>
      <p:sp>
        <p:nvSpPr>
          <p:cNvPr name="TextBox 8" id="8"/>
          <p:cNvSpPr txBox="true"/>
          <p:nvPr/>
        </p:nvSpPr>
        <p:spPr>
          <a:xfrm rot="0">
            <a:off x="6488066" y="1835349"/>
            <a:ext cx="5540469" cy="914400"/>
          </a:xfrm>
          <a:prstGeom prst="rect">
            <a:avLst/>
          </a:prstGeom>
        </p:spPr>
        <p:txBody>
          <a:bodyPr anchor="t" rtlCol="false" tIns="0" lIns="0" bIns="0" rIns="0">
            <a:spAutoFit/>
          </a:bodyPr>
          <a:lstStyle/>
          <a:p>
            <a:pPr algn="ctr">
              <a:lnSpc>
                <a:spcPts val="3600"/>
              </a:lnSpc>
            </a:pPr>
            <a:r>
              <a:rPr lang="en-US" sz="3000" spc="600">
                <a:solidFill>
                  <a:srgbClr val="FFFFFF"/>
                </a:solidFill>
                <a:latin typeface="Open Sans Bold"/>
              </a:rPr>
              <a:t>GOAL OF THIS LESSON PLAN</a:t>
            </a:r>
          </a:p>
        </p:txBody>
      </p:sp>
      <p:sp>
        <p:nvSpPr>
          <p:cNvPr name="Freeform 9" id="9"/>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Freeform 3" id="3"/>
          <p:cNvSpPr/>
          <p:nvPr/>
        </p:nvSpPr>
        <p:spPr>
          <a:xfrm flipH="false" flipV="false" rot="5315383">
            <a:off x="-6612055" y="8149299"/>
            <a:ext cx="16230600" cy="689800"/>
          </a:xfrm>
          <a:custGeom>
            <a:avLst/>
            <a:gdLst/>
            <a:ahLst/>
            <a:cxnLst/>
            <a:rect r="r" b="b" t="t" l="l"/>
            <a:pathLst>
              <a:path h="689800" w="16230600">
                <a:moveTo>
                  <a:pt x="0" y="0"/>
                </a:moveTo>
                <a:lnTo>
                  <a:pt x="16230600" y="0"/>
                </a:lnTo>
                <a:lnTo>
                  <a:pt x="16230600" y="689800"/>
                </a:lnTo>
                <a:lnTo>
                  <a:pt x="0" y="689800"/>
                </a:lnTo>
                <a:lnTo>
                  <a:pt x="0" y="0"/>
                </a:lnTo>
                <a:close/>
              </a:path>
            </a:pathLst>
          </a:custGeom>
          <a:blipFill>
            <a:blip r:embed="rId3">
              <a:alphaModFix amt="80000"/>
            </a:blip>
            <a:stretch>
              <a:fillRect l="0" t="0" r="0" b="0"/>
            </a:stretch>
          </a:blipFill>
        </p:spPr>
      </p:sp>
      <p:sp>
        <p:nvSpPr>
          <p:cNvPr name="Freeform 4" id="4"/>
          <p:cNvSpPr/>
          <p:nvPr/>
        </p:nvSpPr>
        <p:spPr>
          <a:xfrm flipH="false" flipV="true" rot="5315383">
            <a:off x="9045759" y="7763353"/>
            <a:ext cx="16230600" cy="689801"/>
          </a:xfrm>
          <a:custGeom>
            <a:avLst/>
            <a:gdLst/>
            <a:ahLst/>
            <a:cxnLst/>
            <a:rect r="r" b="b" t="t" l="l"/>
            <a:pathLst>
              <a:path h="689801" w="16230600">
                <a:moveTo>
                  <a:pt x="0" y="689801"/>
                </a:moveTo>
                <a:lnTo>
                  <a:pt x="16230600" y="689801"/>
                </a:lnTo>
                <a:lnTo>
                  <a:pt x="16230600" y="0"/>
                </a:lnTo>
                <a:lnTo>
                  <a:pt x="0" y="0"/>
                </a:lnTo>
                <a:lnTo>
                  <a:pt x="0" y="689801"/>
                </a:lnTo>
                <a:close/>
              </a:path>
            </a:pathLst>
          </a:custGeom>
          <a:blipFill>
            <a:blip r:embed="rId3">
              <a:alphaModFix amt="80000"/>
            </a:blip>
            <a:stretch>
              <a:fillRect l="0" t="0" r="0" b="0"/>
            </a:stretch>
          </a:blipFill>
        </p:spPr>
      </p:sp>
      <p:grpSp>
        <p:nvGrpSpPr>
          <p:cNvPr name="Group 5" id="5"/>
          <p:cNvGrpSpPr/>
          <p:nvPr/>
        </p:nvGrpSpPr>
        <p:grpSpPr>
          <a:xfrm rot="-84616">
            <a:off x="1787090" y="363841"/>
            <a:ext cx="14971714" cy="10972800"/>
            <a:chOff x="0" y="0"/>
            <a:chExt cx="3943168" cy="2889956"/>
          </a:xfrm>
        </p:grpSpPr>
        <p:sp>
          <p:nvSpPr>
            <p:cNvPr name="Freeform 6" id="6"/>
            <p:cNvSpPr/>
            <p:nvPr/>
          </p:nvSpPr>
          <p:spPr>
            <a:xfrm flipH="false" flipV="false" rot="0">
              <a:off x="0" y="0"/>
              <a:ext cx="3943167" cy="2889956"/>
            </a:xfrm>
            <a:custGeom>
              <a:avLst/>
              <a:gdLst/>
              <a:ahLst/>
              <a:cxnLst/>
              <a:rect r="r" b="b" t="t" l="l"/>
              <a:pathLst>
                <a:path h="2889956" w="3943167">
                  <a:moveTo>
                    <a:pt x="0" y="0"/>
                  </a:moveTo>
                  <a:lnTo>
                    <a:pt x="3943167" y="0"/>
                  </a:lnTo>
                  <a:lnTo>
                    <a:pt x="3943167" y="2889956"/>
                  </a:lnTo>
                  <a:lnTo>
                    <a:pt x="0" y="2889956"/>
                  </a:lnTo>
                  <a:close/>
                </a:path>
              </a:pathLst>
            </a:custGeom>
            <a:solidFill>
              <a:srgbClr val="FFF7F3"/>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AutoShape 8" id="8"/>
          <p:cNvSpPr/>
          <p:nvPr/>
        </p:nvSpPr>
        <p:spPr>
          <a:xfrm flipV="true">
            <a:off x="2351989" y="2118675"/>
            <a:ext cx="13584022" cy="334422"/>
          </a:xfrm>
          <a:prstGeom prst="line">
            <a:avLst/>
          </a:prstGeom>
          <a:ln cap="flat" w="38100">
            <a:solidFill>
              <a:srgbClr val="537856"/>
            </a:solidFill>
            <a:prstDash val="solid"/>
            <a:headEnd type="none" len="sm" w="sm"/>
            <a:tailEnd type="none" len="sm" w="sm"/>
          </a:ln>
        </p:spPr>
      </p:sp>
      <p:sp>
        <p:nvSpPr>
          <p:cNvPr name="AutoShape 9" id="9"/>
          <p:cNvSpPr/>
          <p:nvPr/>
        </p:nvSpPr>
        <p:spPr>
          <a:xfrm>
            <a:off x="12075372" y="715487"/>
            <a:ext cx="22740" cy="1490789"/>
          </a:xfrm>
          <a:prstGeom prst="line">
            <a:avLst/>
          </a:prstGeom>
          <a:ln cap="flat" w="38100">
            <a:solidFill>
              <a:srgbClr val="537856"/>
            </a:solidFill>
            <a:prstDash val="solid"/>
            <a:headEnd type="none" len="sm" w="sm"/>
            <a:tailEnd type="none" len="sm" w="sm"/>
          </a:ln>
        </p:spPr>
      </p:sp>
      <p:sp>
        <p:nvSpPr>
          <p:cNvPr name="AutoShape 10" id="10"/>
          <p:cNvSpPr/>
          <p:nvPr/>
        </p:nvSpPr>
        <p:spPr>
          <a:xfrm>
            <a:off x="5901591" y="878940"/>
            <a:ext cx="22734" cy="1490400"/>
          </a:xfrm>
          <a:prstGeom prst="line">
            <a:avLst/>
          </a:prstGeom>
          <a:ln cap="flat" w="38100">
            <a:solidFill>
              <a:srgbClr val="537856"/>
            </a:solidFill>
            <a:prstDash val="solid"/>
            <a:headEnd type="none" len="sm" w="sm"/>
            <a:tailEnd type="none" len="sm" w="sm"/>
          </a:ln>
        </p:spPr>
      </p:sp>
      <p:sp>
        <p:nvSpPr>
          <p:cNvPr name="AutoShape 11" id="11"/>
          <p:cNvSpPr/>
          <p:nvPr/>
        </p:nvSpPr>
        <p:spPr>
          <a:xfrm flipV="true">
            <a:off x="2362689" y="4143501"/>
            <a:ext cx="13584022" cy="334422"/>
          </a:xfrm>
          <a:prstGeom prst="line">
            <a:avLst/>
          </a:prstGeom>
          <a:ln cap="flat" w="38100">
            <a:solidFill>
              <a:srgbClr val="537856"/>
            </a:solidFill>
            <a:prstDash val="solid"/>
            <a:headEnd type="none" len="sm" w="sm"/>
            <a:tailEnd type="none" len="sm" w="sm"/>
          </a:ln>
        </p:spPr>
      </p:sp>
      <p:sp>
        <p:nvSpPr>
          <p:cNvPr name="TextBox 12" id="12"/>
          <p:cNvSpPr txBox="true"/>
          <p:nvPr/>
        </p:nvSpPr>
        <p:spPr>
          <a:xfrm rot="-84616">
            <a:off x="6220839" y="1439106"/>
            <a:ext cx="5603871" cy="38862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PAGKAIN</a:t>
            </a:r>
          </a:p>
        </p:txBody>
      </p:sp>
      <p:sp>
        <p:nvSpPr>
          <p:cNvPr name="TextBox 13" id="13"/>
          <p:cNvSpPr txBox="true"/>
          <p:nvPr/>
        </p:nvSpPr>
        <p:spPr>
          <a:xfrm rot="-84616">
            <a:off x="2066768" y="1354440"/>
            <a:ext cx="3877293" cy="1050688"/>
          </a:xfrm>
          <a:prstGeom prst="rect">
            <a:avLst/>
          </a:prstGeom>
        </p:spPr>
        <p:txBody>
          <a:bodyPr anchor="t" rtlCol="false" tIns="0" lIns="0" bIns="0" rIns="0">
            <a:spAutoFit/>
          </a:bodyPr>
          <a:lstStyle/>
          <a:p>
            <a:pPr algn="ctr">
              <a:lnSpc>
                <a:spcPts val="2769"/>
              </a:lnSpc>
            </a:pPr>
            <a:r>
              <a:rPr lang="en-US" sz="3077">
                <a:solidFill>
                  <a:srgbClr val="7D392C"/>
                </a:solidFill>
                <a:latin typeface="Open Sans Bold"/>
              </a:rPr>
              <a:t>Grade Levels:</a:t>
            </a:r>
          </a:p>
          <a:p>
            <a:pPr algn="ctr">
              <a:lnSpc>
                <a:spcPts val="2769"/>
              </a:lnSpc>
            </a:pPr>
            <a:r>
              <a:rPr lang="en-US" sz="3077">
                <a:solidFill>
                  <a:srgbClr val="7D392C"/>
                </a:solidFill>
                <a:latin typeface="Open Sans"/>
              </a:rPr>
              <a:t>1st, 2nd, 3rd, 4th, 5th</a:t>
            </a:r>
          </a:p>
          <a:p>
            <a:pPr algn="ctr">
              <a:lnSpc>
                <a:spcPts val="2769"/>
              </a:lnSpc>
            </a:pPr>
          </a:p>
        </p:txBody>
      </p:sp>
      <p:sp>
        <p:nvSpPr>
          <p:cNvPr name="TextBox 14" id="14"/>
          <p:cNvSpPr txBox="true"/>
          <p:nvPr/>
        </p:nvSpPr>
        <p:spPr>
          <a:xfrm rot="-84616">
            <a:off x="12127809" y="1098254"/>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60</a:t>
            </a:r>
            <a:r>
              <a:rPr lang="en-US" sz="3200">
                <a:solidFill>
                  <a:srgbClr val="7D392C"/>
                </a:solidFill>
                <a:latin typeface="Open Sans"/>
              </a:rPr>
              <a:t> MINUTES</a:t>
            </a:r>
          </a:p>
        </p:txBody>
      </p:sp>
      <p:sp>
        <p:nvSpPr>
          <p:cNvPr name="TextBox 15" id="15"/>
          <p:cNvSpPr txBox="true"/>
          <p:nvPr/>
        </p:nvSpPr>
        <p:spPr>
          <a:xfrm rot="-84616">
            <a:off x="3011542" y="2880075"/>
            <a:ext cx="12269404" cy="1093583"/>
          </a:xfrm>
          <a:prstGeom prst="rect">
            <a:avLst/>
          </a:prstGeom>
        </p:spPr>
        <p:txBody>
          <a:bodyPr anchor="t" rtlCol="false" tIns="0" lIns="0" bIns="0" rIns="0">
            <a:spAutoFit/>
          </a:bodyPr>
          <a:lstStyle/>
          <a:p>
            <a:pPr algn="ctr">
              <a:lnSpc>
                <a:spcPts val="8011"/>
              </a:lnSpc>
            </a:pPr>
            <a:r>
              <a:rPr lang="en-US" sz="8902">
                <a:solidFill>
                  <a:srgbClr val="7D392C"/>
                </a:solidFill>
                <a:latin typeface="Open Sans Extra Bold"/>
              </a:rPr>
              <a:t>OBJECTIVES</a:t>
            </a:r>
          </a:p>
        </p:txBody>
      </p:sp>
      <p:sp>
        <p:nvSpPr>
          <p:cNvPr name="TextBox 16" id="16"/>
          <p:cNvSpPr txBox="true"/>
          <p:nvPr/>
        </p:nvSpPr>
        <p:spPr>
          <a:xfrm rot="-84616">
            <a:off x="2594611" y="5066430"/>
            <a:ext cx="13098778" cy="3267075"/>
          </a:xfrm>
          <a:prstGeom prst="rect">
            <a:avLst/>
          </a:prstGeom>
        </p:spPr>
        <p:txBody>
          <a:bodyPr anchor="t" rtlCol="false" tIns="0" lIns="0" bIns="0" rIns="0">
            <a:spAutoFit/>
          </a:bodyPr>
          <a:lstStyle/>
          <a:p>
            <a:pPr marL="669294" indent="-334647" lvl="1">
              <a:lnSpc>
                <a:spcPts val="3720"/>
              </a:lnSpc>
              <a:buFont typeface="Arial"/>
              <a:buChar char="•"/>
            </a:pPr>
            <a:r>
              <a:rPr lang="en-US" sz="3100" spc="93">
                <a:solidFill>
                  <a:srgbClr val="1B1B1B"/>
                </a:solidFill>
                <a:latin typeface="Open Sans"/>
              </a:rPr>
              <a:t>To understand the importance of not wasting food </a:t>
            </a:r>
          </a:p>
          <a:p>
            <a:pPr>
              <a:lnSpc>
                <a:spcPts val="3720"/>
              </a:lnSpc>
            </a:pPr>
          </a:p>
          <a:p>
            <a:pPr marL="669294" indent="-334647" lvl="1">
              <a:lnSpc>
                <a:spcPts val="3720"/>
              </a:lnSpc>
              <a:buFont typeface="Arial"/>
              <a:buChar char="•"/>
            </a:pPr>
            <a:r>
              <a:rPr lang="en-US" sz="3100" spc="93">
                <a:solidFill>
                  <a:srgbClr val="1B1B1B"/>
                </a:solidFill>
                <a:latin typeface="Open Sans"/>
              </a:rPr>
              <a:t>To learn about how food waste is related to the climate/environment</a:t>
            </a:r>
          </a:p>
          <a:p>
            <a:pPr>
              <a:lnSpc>
                <a:spcPts val="3720"/>
              </a:lnSpc>
            </a:pPr>
          </a:p>
          <a:p>
            <a:pPr marL="669294" indent="-334647" lvl="1">
              <a:lnSpc>
                <a:spcPts val="3720"/>
              </a:lnSpc>
              <a:buFont typeface="Arial"/>
              <a:buChar char="•"/>
            </a:pPr>
            <a:r>
              <a:rPr lang="en-US" sz="3100" spc="93">
                <a:solidFill>
                  <a:srgbClr val="1B1B1B"/>
                </a:solidFill>
                <a:latin typeface="Open Sans"/>
              </a:rPr>
              <a:t>To reflect on our food consumption and food waste</a:t>
            </a:r>
          </a:p>
          <a:p>
            <a:pPr>
              <a:lnSpc>
                <a:spcPts val="3720"/>
              </a:lnSpc>
            </a:pPr>
          </a:p>
        </p:txBody>
      </p:sp>
      <p:sp>
        <p:nvSpPr>
          <p:cNvPr name="Freeform 17" id="1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925677" y="6541955"/>
            <a:ext cx="16230600" cy="689801"/>
          </a:xfrm>
          <a:custGeom>
            <a:avLst/>
            <a:gdLst/>
            <a:ahLst/>
            <a:cxnLst/>
            <a:rect r="r" b="b" t="t" l="l"/>
            <a:pathLst>
              <a:path h="689801" w="16230600">
                <a:moveTo>
                  <a:pt x="0" y="0"/>
                </a:moveTo>
                <a:lnTo>
                  <a:pt x="16230600" y="0"/>
                </a:lnTo>
                <a:lnTo>
                  <a:pt x="16230600" y="689800"/>
                </a:lnTo>
                <a:lnTo>
                  <a:pt x="0" y="689800"/>
                </a:lnTo>
                <a:lnTo>
                  <a:pt x="0" y="0"/>
                </a:lnTo>
                <a:close/>
              </a:path>
            </a:pathLst>
          </a:custGeom>
          <a:blipFill>
            <a:blip r:embed="rId2">
              <a:alphaModFix amt="80000"/>
            </a:blip>
            <a:stretch>
              <a:fillRect l="0" t="0" r="0" b="0"/>
            </a:stretch>
          </a:blipFill>
        </p:spPr>
      </p:sp>
      <p:grpSp>
        <p:nvGrpSpPr>
          <p:cNvPr name="Group 3" id="3"/>
          <p:cNvGrpSpPr/>
          <p:nvPr/>
        </p:nvGrpSpPr>
        <p:grpSpPr>
          <a:xfrm rot="0">
            <a:off x="12366828" y="0"/>
            <a:ext cx="5921172" cy="10287000"/>
            <a:chOff x="0" y="0"/>
            <a:chExt cx="7894896" cy="13716000"/>
          </a:xfrm>
        </p:grpSpPr>
        <p:pic>
          <p:nvPicPr>
            <p:cNvPr name="Picture 4" id="4"/>
            <p:cNvPicPr>
              <a:picLocks noChangeAspect="true"/>
            </p:cNvPicPr>
            <p:nvPr/>
          </p:nvPicPr>
          <p:blipFill>
            <a:blip r:embed="rId3"/>
            <a:srcRect l="19342" t="0" r="19342" b="0"/>
            <a:stretch>
              <a:fillRect/>
            </a:stretch>
          </p:blipFill>
          <p:spPr>
            <a:xfrm flipH="false" flipV="false">
              <a:off x="0" y="0"/>
              <a:ext cx="7894896" cy="13716000"/>
            </a:xfrm>
            <a:prstGeom prst="rect">
              <a:avLst/>
            </a:prstGeom>
          </p:spPr>
        </p:pic>
      </p:grpSp>
      <p:sp>
        <p:nvSpPr>
          <p:cNvPr name="TextBox 5" id="5"/>
          <p:cNvSpPr txBox="true"/>
          <p:nvPr/>
        </p:nvSpPr>
        <p:spPr>
          <a:xfrm rot="0">
            <a:off x="1647675" y="1652592"/>
            <a:ext cx="9200044" cy="1114434"/>
          </a:xfrm>
          <a:prstGeom prst="rect">
            <a:avLst/>
          </a:prstGeom>
        </p:spPr>
        <p:txBody>
          <a:bodyPr anchor="t" rtlCol="false" tIns="0" lIns="0" bIns="0" rIns="0">
            <a:spAutoFit/>
          </a:bodyPr>
          <a:lstStyle/>
          <a:p>
            <a:pPr>
              <a:lnSpc>
                <a:spcPts val="8100"/>
              </a:lnSpc>
            </a:pPr>
            <a:r>
              <a:rPr lang="en-US" sz="9000">
                <a:solidFill>
                  <a:srgbClr val="7D392C"/>
                </a:solidFill>
                <a:latin typeface="Open Sans Extra Bold"/>
              </a:rPr>
              <a:t>RESOURCES</a:t>
            </a:r>
          </a:p>
        </p:txBody>
      </p:sp>
      <p:sp>
        <p:nvSpPr>
          <p:cNvPr name="TextBox 6" id="6"/>
          <p:cNvSpPr txBox="true"/>
          <p:nvPr/>
        </p:nvSpPr>
        <p:spPr>
          <a:xfrm rot="0">
            <a:off x="853959" y="4213142"/>
            <a:ext cx="9200044" cy="3200400"/>
          </a:xfrm>
          <a:prstGeom prst="rect">
            <a:avLst/>
          </a:prstGeom>
        </p:spPr>
        <p:txBody>
          <a:bodyPr anchor="t" rtlCol="false" tIns="0" lIns="0" bIns="0" rIns="0">
            <a:spAutoFit/>
          </a:bodyPr>
          <a:lstStyle/>
          <a:p>
            <a:pPr marL="755652" indent="-377826" lvl="1">
              <a:lnSpc>
                <a:spcPts val="4200"/>
              </a:lnSpc>
              <a:buFont typeface="Arial"/>
              <a:buChar char="•"/>
            </a:pPr>
            <a:r>
              <a:rPr lang="en-US" sz="3500" spc="105">
                <a:solidFill>
                  <a:srgbClr val="1B1B1B"/>
                </a:solidFill>
                <a:latin typeface="Open Sans"/>
              </a:rPr>
              <a:t>Youtube Video: Do Not Waste Food </a:t>
            </a:r>
          </a:p>
          <a:p>
            <a:pPr>
              <a:lnSpc>
                <a:spcPts val="4200"/>
              </a:lnSpc>
            </a:pPr>
          </a:p>
          <a:p>
            <a:pPr marL="755652" indent="-377826" lvl="1">
              <a:lnSpc>
                <a:spcPts val="4200"/>
              </a:lnSpc>
              <a:buFont typeface="Arial"/>
              <a:buChar char="•"/>
            </a:pPr>
            <a:r>
              <a:rPr lang="en-US" sz="3500" spc="105">
                <a:solidFill>
                  <a:srgbClr val="1B1B1B"/>
                </a:solidFill>
                <a:latin typeface="Open Sans"/>
              </a:rPr>
              <a:t>Youtube Video: Food Waste Prevention </a:t>
            </a:r>
          </a:p>
          <a:p>
            <a:pPr>
              <a:lnSpc>
                <a:spcPts val="4200"/>
              </a:lnSpc>
            </a:pPr>
          </a:p>
          <a:p>
            <a:pPr marL="755652" indent="-377826" lvl="1">
              <a:lnSpc>
                <a:spcPts val="4200"/>
              </a:lnSpc>
              <a:buFont typeface="Arial"/>
              <a:buChar char="•"/>
            </a:pPr>
            <a:r>
              <a:rPr lang="en-US" sz="3500" spc="105">
                <a:solidFill>
                  <a:srgbClr val="1B1B1B"/>
                </a:solidFill>
                <a:latin typeface="Open Sans"/>
              </a:rPr>
              <a:t>PBS Kids Game: Vegetable Planting</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Freeform 3" id="3"/>
          <p:cNvSpPr/>
          <p:nvPr/>
        </p:nvSpPr>
        <p:spPr>
          <a:xfrm flipH="false" flipV="false" rot="-5492765">
            <a:off x="5609605" y="-168589"/>
            <a:ext cx="8360599" cy="11943713"/>
          </a:xfrm>
          <a:custGeom>
            <a:avLst/>
            <a:gdLst/>
            <a:ahLst/>
            <a:cxnLst/>
            <a:rect r="r" b="b" t="t" l="l"/>
            <a:pathLst>
              <a:path h="11943713" w="8360599">
                <a:moveTo>
                  <a:pt x="0" y="0"/>
                </a:moveTo>
                <a:lnTo>
                  <a:pt x="8360599" y="0"/>
                </a:lnTo>
                <a:lnTo>
                  <a:pt x="8360599" y="11943712"/>
                </a:lnTo>
                <a:lnTo>
                  <a:pt x="0" y="11943712"/>
                </a:lnTo>
                <a:lnTo>
                  <a:pt x="0" y="0"/>
                </a:lnTo>
                <a:close/>
              </a:path>
            </a:pathLst>
          </a:custGeom>
          <a:blipFill>
            <a:blip r:embed="rId3"/>
            <a:stretch>
              <a:fillRect l="0" t="0" r="0" b="0"/>
            </a:stretch>
          </a:blipFill>
        </p:spPr>
      </p:sp>
      <p:sp>
        <p:nvSpPr>
          <p:cNvPr name="Freeform 4" id="4"/>
          <p:cNvSpPr/>
          <p:nvPr/>
        </p:nvSpPr>
        <p:spPr>
          <a:xfrm flipH="false" flipV="false" rot="-92765">
            <a:off x="7320251" y="1053257"/>
            <a:ext cx="3704768" cy="1169698"/>
          </a:xfrm>
          <a:custGeom>
            <a:avLst/>
            <a:gdLst/>
            <a:ahLst/>
            <a:cxnLst/>
            <a:rect r="r" b="b" t="t" l="l"/>
            <a:pathLst>
              <a:path h="1169698" w="3704768">
                <a:moveTo>
                  <a:pt x="0" y="0"/>
                </a:moveTo>
                <a:lnTo>
                  <a:pt x="3704768" y="0"/>
                </a:lnTo>
                <a:lnTo>
                  <a:pt x="3704768" y="1169698"/>
                </a:lnTo>
                <a:lnTo>
                  <a:pt x="0" y="1169698"/>
                </a:lnTo>
                <a:lnTo>
                  <a:pt x="0" y="0"/>
                </a:lnTo>
                <a:close/>
              </a:path>
            </a:pathLst>
          </a:custGeom>
          <a:blipFill>
            <a:blip r:embed="rId4"/>
            <a:stretch>
              <a:fillRect l="0" t="0" r="0" b="0"/>
            </a:stretch>
          </a:blipFill>
        </p:spPr>
      </p:sp>
      <p:sp>
        <p:nvSpPr>
          <p:cNvPr name="TextBox 5" id="5"/>
          <p:cNvSpPr txBox="true"/>
          <p:nvPr/>
        </p:nvSpPr>
        <p:spPr>
          <a:xfrm rot="-92765">
            <a:off x="4614872" y="2469179"/>
            <a:ext cx="9103531" cy="1905642"/>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QUESTIONS FOR REFLECTION</a:t>
            </a:r>
          </a:p>
        </p:txBody>
      </p:sp>
      <p:sp>
        <p:nvSpPr>
          <p:cNvPr name="TextBox 6" id="6"/>
          <p:cNvSpPr txBox="true"/>
          <p:nvPr/>
        </p:nvSpPr>
        <p:spPr>
          <a:xfrm rot="-92765">
            <a:off x="4390752" y="5091571"/>
            <a:ext cx="9506496" cy="2800350"/>
          </a:xfrm>
          <a:prstGeom prst="rect">
            <a:avLst/>
          </a:prstGeom>
        </p:spPr>
        <p:txBody>
          <a:bodyPr anchor="t" rtlCol="false" tIns="0" lIns="0" bIns="0" rIns="0">
            <a:spAutoFit/>
          </a:bodyPr>
          <a:lstStyle/>
          <a:p>
            <a:pPr algn="ctr" marL="669294" indent="-334647" lvl="1">
              <a:lnSpc>
                <a:spcPts val="3720"/>
              </a:lnSpc>
              <a:buFont typeface="Arial"/>
              <a:buChar char="•"/>
            </a:pPr>
            <a:r>
              <a:rPr lang="en-US" sz="3100" spc="93">
                <a:solidFill>
                  <a:srgbClr val="1B1B1B"/>
                </a:solidFill>
                <a:latin typeface="Open Sans"/>
              </a:rPr>
              <a:t>What did you feel after watching the videos?</a:t>
            </a:r>
          </a:p>
          <a:p>
            <a:pPr algn="ctr">
              <a:lnSpc>
                <a:spcPts val="3720"/>
              </a:lnSpc>
            </a:pPr>
          </a:p>
          <a:p>
            <a:pPr algn="ctr" marL="669294" indent="-334647" lvl="1">
              <a:lnSpc>
                <a:spcPts val="3720"/>
              </a:lnSpc>
              <a:buFont typeface="Arial"/>
              <a:buChar char="•"/>
            </a:pPr>
            <a:r>
              <a:rPr lang="en-US" sz="3100" spc="93">
                <a:solidFill>
                  <a:srgbClr val="1B1B1B"/>
                </a:solidFill>
                <a:latin typeface="Open Sans"/>
              </a:rPr>
              <a:t> Who are the people affected by food waste?</a:t>
            </a:r>
          </a:p>
          <a:p>
            <a:pPr algn="ctr">
              <a:lnSpc>
                <a:spcPts val="3720"/>
              </a:lnSpc>
            </a:pPr>
          </a:p>
          <a:p>
            <a:pPr algn="ctr" marL="669294" indent="-334647" lvl="1">
              <a:lnSpc>
                <a:spcPts val="3720"/>
              </a:lnSpc>
              <a:buFont typeface="Arial"/>
              <a:buChar char="•"/>
            </a:pPr>
            <a:r>
              <a:rPr lang="en-US" sz="3100" spc="93">
                <a:solidFill>
                  <a:srgbClr val="1B1B1B"/>
                </a:solidFill>
                <a:latin typeface="Open Sans"/>
              </a:rPr>
              <a:t>Why is it important not to waste food?</a:t>
            </a:r>
          </a:p>
          <a:p>
            <a:pPr algn="ctr">
              <a:lnSpc>
                <a:spcPts val="3720"/>
              </a:lnSpc>
            </a:pP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INTRODUCTION</a:t>
            </a:r>
          </a:p>
        </p:txBody>
      </p:sp>
      <p:sp>
        <p:nvSpPr>
          <p:cNvPr name="Freeform 4" id="4"/>
          <p:cNvSpPr/>
          <p:nvPr/>
        </p:nvSpPr>
        <p:spPr>
          <a:xfrm flipH="false" flipV="false" rot="-5400000">
            <a:off x="5546864" y="181308"/>
            <a:ext cx="7194273" cy="11943713"/>
          </a:xfrm>
          <a:custGeom>
            <a:avLst/>
            <a:gdLst/>
            <a:ahLst/>
            <a:cxnLst/>
            <a:rect r="r" b="b" t="t" l="l"/>
            <a:pathLst>
              <a:path h="11943713" w="7194273">
                <a:moveTo>
                  <a:pt x="0" y="0"/>
                </a:moveTo>
                <a:lnTo>
                  <a:pt x="7194272" y="0"/>
                </a:lnTo>
                <a:lnTo>
                  <a:pt x="7194272" y="11943713"/>
                </a:lnTo>
                <a:lnTo>
                  <a:pt x="0" y="11943713"/>
                </a:lnTo>
                <a:lnTo>
                  <a:pt x="0" y="0"/>
                </a:lnTo>
                <a:close/>
              </a:path>
            </a:pathLst>
          </a:custGeom>
          <a:blipFill>
            <a:blip r:embed="rId3"/>
            <a:stretch>
              <a:fillRect l="0" t="0" r="-16211" b="0"/>
            </a:stretch>
          </a:blipFill>
        </p:spPr>
      </p:sp>
      <p:sp>
        <p:nvSpPr>
          <p:cNvPr name="TextBox 5" id="5"/>
          <p:cNvSpPr txBox="true"/>
          <p:nvPr/>
        </p:nvSpPr>
        <p:spPr>
          <a:xfrm rot="0">
            <a:off x="3273879" y="3281338"/>
            <a:ext cx="10820661" cy="4581641"/>
          </a:xfrm>
          <a:prstGeom prst="rect">
            <a:avLst/>
          </a:prstGeom>
        </p:spPr>
        <p:txBody>
          <a:bodyPr anchor="t" rtlCol="false" tIns="0" lIns="0" bIns="0" rIns="0">
            <a:spAutoFit/>
          </a:bodyPr>
          <a:lstStyle/>
          <a:p>
            <a:pPr marL="808636" indent="-404318" lvl="1">
              <a:lnSpc>
                <a:spcPts val="5243"/>
              </a:lnSpc>
              <a:buFont typeface="Arial"/>
              <a:buChar char="•"/>
            </a:pPr>
            <a:r>
              <a:rPr lang="en-US" sz="3745">
                <a:solidFill>
                  <a:srgbClr val="000000"/>
                </a:solidFill>
                <a:latin typeface="Open Sans"/>
              </a:rPr>
              <a:t>Ask the students if they are aware of “food waste” </a:t>
            </a:r>
          </a:p>
          <a:p>
            <a:pPr marL="808636" indent="-404318" lvl="1">
              <a:lnSpc>
                <a:spcPts val="5243"/>
              </a:lnSpc>
              <a:buFont typeface="Arial"/>
              <a:buChar char="•"/>
            </a:pPr>
            <a:r>
              <a:rPr lang="en-US" sz="3745">
                <a:solidFill>
                  <a:srgbClr val="000000"/>
                </a:solidFill>
                <a:latin typeface="Open Sans"/>
              </a:rPr>
              <a:t>Play Video 1 </a:t>
            </a:r>
          </a:p>
          <a:p>
            <a:pPr marL="808636" indent="-404318" lvl="1">
              <a:lnSpc>
                <a:spcPts val="5243"/>
              </a:lnSpc>
              <a:buFont typeface="Arial"/>
              <a:buChar char="•"/>
            </a:pPr>
            <a:r>
              <a:rPr lang="en-US" sz="3745">
                <a:solidFill>
                  <a:srgbClr val="000000"/>
                </a:solidFill>
                <a:latin typeface="Open Sans"/>
              </a:rPr>
              <a:t>Play Video 2 </a:t>
            </a:r>
          </a:p>
          <a:p>
            <a:pPr marL="808636" indent="-404318" lvl="1">
              <a:lnSpc>
                <a:spcPts val="5243"/>
              </a:lnSpc>
              <a:buFont typeface="Arial"/>
              <a:buChar char="•"/>
            </a:pPr>
            <a:r>
              <a:rPr lang="en-US" sz="3745">
                <a:solidFill>
                  <a:srgbClr val="000000"/>
                </a:solidFill>
                <a:latin typeface="Open Sans"/>
              </a:rPr>
              <a:t>Play the game together with the whole class (explaining/conversing as you play)</a:t>
            </a:r>
          </a:p>
          <a:p>
            <a:pPr algn="ctr">
              <a:lnSpc>
                <a:spcPts val="5243"/>
              </a:lnSpc>
            </a:pPr>
          </a:p>
        </p:txBody>
      </p:sp>
      <p:sp>
        <p:nvSpPr>
          <p:cNvPr name="TextBox 6" id="6"/>
          <p:cNvSpPr txBox="true"/>
          <p:nvPr/>
        </p:nvSpPr>
        <p:spPr>
          <a:xfrm rot="-84616">
            <a:off x="10191707" y="7297965"/>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20</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ANALYZE</a:t>
            </a:r>
          </a:p>
        </p:txBody>
      </p:sp>
      <p:sp>
        <p:nvSpPr>
          <p:cNvPr name="Freeform 4" id="4"/>
          <p:cNvSpPr/>
          <p:nvPr/>
        </p:nvSpPr>
        <p:spPr>
          <a:xfrm flipH="false" flipV="false" rot="-5400000">
            <a:off x="5546864" y="-1241610"/>
            <a:ext cx="7194273" cy="14789550"/>
          </a:xfrm>
          <a:custGeom>
            <a:avLst/>
            <a:gdLst/>
            <a:ahLst/>
            <a:cxnLst/>
            <a:rect r="r" b="b" t="t" l="l"/>
            <a:pathLst>
              <a:path h="14789550" w="7194273">
                <a:moveTo>
                  <a:pt x="0" y="0"/>
                </a:moveTo>
                <a:lnTo>
                  <a:pt x="7194272" y="0"/>
                </a:lnTo>
                <a:lnTo>
                  <a:pt x="7194272" y="14789550"/>
                </a:lnTo>
                <a:lnTo>
                  <a:pt x="0" y="14789550"/>
                </a:lnTo>
                <a:lnTo>
                  <a:pt x="0" y="0"/>
                </a:lnTo>
                <a:close/>
              </a:path>
            </a:pathLst>
          </a:custGeom>
          <a:blipFill>
            <a:blip r:embed="rId3"/>
            <a:stretch>
              <a:fillRect l="-11913" t="0" r="-31988" b="0"/>
            </a:stretch>
          </a:blipFill>
        </p:spPr>
      </p:sp>
      <p:sp>
        <p:nvSpPr>
          <p:cNvPr name="TextBox 5" id="5"/>
          <p:cNvSpPr txBox="true"/>
          <p:nvPr/>
        </p:nvSpPr>
        <p:spPr>
          <a:xfrm rot="0">
            <a:off x="2425695" y="3348198"/>
            <a:ext cx="11716892" cy="5408332"/>
          </a:xfrm>
          <a:prstGeom prst="rect">
            <a:avLst/>
          </a:prstGeom>
        </p:spPr>
        <p:txBody>
          <a:bodyPr anchor="t" rtlCol="false" tIns="0" lIns="0" bIns="0" rIns="0">
            <a:spAutoFit/>
          </a:bodyPr>
          <a:lstStyle/>
          <a:p>
            <a:pPr marL="663580" indent="-331790" lvl="1">
              <a:lnSpc>
                <a:spcPts val="4302"/>
              </a:lnSpc>
              <a:buFont typeface="Arial"/>
              <a:buChar char="•"/>
            </a:pPr>
            <a:r>
              <a:rPr lang="en-US" sz="3073">
                <a:solidFill>
                  <a:srgbClr val="000000"/>
                </a:solidFill>
                <a:latin typeface="Open Sans"/>
              </a:rPr>
              <a:t>Activity for students: </a:t>
            </a:r>
          </a:p>
          <a:p>
            <a:pPr>
              <a:lnSpc>
                <a:spcPts val="4302"/>
              </a:lnSpc>
            </a:pPr>
            <a:r>
              <a:rPr lang="en-US" sz="3073">
                <a:solidFill>
                  <a:srgbClr val="000000"/>
                </a:solidFill>
                <a:latin typeface="Open Sans"/>
              </a:rPr>
              <a:t>Write a letter addressed to an adult or a grownup (your parent, teacher, city mayor, country president, a celebrity you look up to, etc.) and tell them about what you have learned from the videos and the game. Tell them that you need help from them in addressing the problem of food waste and let them know if you also want to help or if you have an idea on how to prevent food waste. </a:t>
            </a:r>
          </a:p>
          <a:p>
            <a:pPr>
              <a:lnSpc>
                <a:spcPts val="4302"/>
              </a:lnSpc>
            </a:pPr>
          </a:p>
          <a:p>
            <a:pPr>
              <a:lnSpc>
                <a:spcPts val="4302"/>
              </a:lnSpc>
            </a:pPr>
          </a:p>
        </p:txBody>
      </p:sp>
      <p:sp>
        <p:nvSpPr>
          <p:cNvPr name="TextBox 6" id="6"/>
          <p:cNvSpPr txBox="true"/>
          <p:nvPr/>
        </p:nvSpPr>
        <p:spPr>
          <a:xfrm rot="-84616">
            <a:off x="11078115" y="7958163"/>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DISCUSSION / COLLABORATION</a:t>
            </a:r>
          </a:p>
        </p:txBody>
      </p:sp>
      <p:sp>
        <p:nvSpPr>
          <p:cNvPr name="Freeform 4" id="4"/>
          <p:cNvSpPr/>
          <p:nvPr/>
        </p:nvSpPr>
        <p:spPr>
          <a:xfrm flipH="false" flipV="false" rot="-5400000">
            <a:off x="5792864" y="-632578"/>
            <a:ext cx="6702271" cy="13169648"/>
          </a:xfrm>
          <a:custGeom>
            <a:avLst/>
            <a:gdLst/>
            <a:ahLst/>
            <a:cxnLst/>
            <a:rect r="r" b="b" t="t" l="l"/>
            <a:pathLst>
              <a:path h="13169648" w="6702271">
                <a:moveTo>
                  <a:pt x="0" y="0"/>
                </a:moveTo>
                <a:lnTo>
                  <a:pt x="6702272" y="0"/>
                </a:lnTo>
                <a:lnTo>
                  <a:pt x="6702272" y="13169648"/>
                </a:lnTo>
                <a:lnTo>
                  <a:pt x="0" y="13169648"/>
                </a:lnTo>
                <a:lnTo>
                  <a:pt x="0" y="0"/>
                </a:lnTo>
                <a:close/>
              </a:path>
            </a:pathLst>
          </a:custGeom>
          <a:blipFill>
            <a:blip r:embed="rId3"/>
            <a:stretch>
              <a:fillRect l="-11913" t="0" r="-31988" b="-4620"/>
            </a:stretch>
          </a:blipFill>
        </p:spPr>
      </p:sp>
      <p:sp>
        <p:nvSpPr>
          <p:cNvPr name="TextBox 5" id="5"/>
          <p:cNvSpPr txBox="true"/>
          <p:nvPr/>
        </p:nvSpPr>
        <p:spPr>
          <a:xfrm rot="0">
            <a:off x="3002380" y="3623952"/>
            <a:ext cx="11038283" cy="4377048"/>
          </a:xfrm>
          <a:prstGeom prst="rect">
            <a:avLst/>
          </a:prstGeom>
        </p:spPr>
        <p:txBody>
          <a:bodyPr anchor="t" rtlCol="false" tIns="0" lIns="0" bIns="0" rIns="0">
            <a:spAutoFit/>
          </a:bodyPr>
          <a:lstStyle/>
          <a:p>
            <a:pPr marL="766504" indent="-383252" lvl="1">
              <a:lnSpc>
                <a:spcPts val="4970"/>
              </a:lnSpc>
              <a:buFont typeface="Arial"/>
              <a:buChar char="•"/>
            </a:pPr>
            <a:r>
              <a:rPr lang="en-US" sz="3550">
                <a:solidFill>
                  <a:srgbClr val="000000"/>
                </a:solidFill>
                <a:latin typeface="Open Sans"/>
              </a:rPr>
              <a:t>Call 2-3 students to read their letter out loud. </a:t>
            </a:r>
          </a:p>
          <a:p>
            <a:pPr>
              <a:lnSpc>
                <a:spcPts val="4970"/>
              </a:lnSpc>
            </a:pPr>
          </a:p>
          <a:p>
            <a:pPr marL="766504" indent="-383252" lvl="1">
              <a:lnSpc>
                <a:spcPts val="4970"/>
              </a:lnSpc>
              <a:buFont typeface="Arial"/>
              <a:buChar char="•"/>
            </a:pPr>
            <a:r>
              <a:rPr lang="en-US" sz="3550">
                <a:solidFill>
                  <a:srgbClr val="000000"/>
                </a:solidFill>
                <a:latin typeface="Open Sans"/>
              </a:rPr>
              <a:t>Discuss and converse with the students about the important things they have written on their letter.</a:t>
            </a:r>
          </a:p>
          <a:p>
            <a:pPr>
              <a:lnSpc>
                <a:spcPts val="4970"/>
              </a:lnSpc>
            </a:pPr>
          </a:p>
          <a:p>
            <a:pPr>
              <a:lnSpc>
                <a:spcPts val="4970"/>
              </a:lnSpc>
            </a:pPr>
          </a:p>
        </p:txBody>
      </p:sp>
      <p:sp>
        <p:nvSpPr>
          <p:cNvPr name="TextBox 6" id="6"/>
          <p:cNvSpPr txBox="true"/>
          <p:nvPr/>
        </p:nvSpPr>
        <p:spPr>
          <a:xfrm rot="-84616">
            <a:off x="11334707" y="7671189"/>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15</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8000"/>
            </a:blip>
            <a:stretch>
              <a:fillRect l="-7544" t="0" r="-7544" b="0"/>
            </a:stretch>
          </a:blipFill>
        </p:spPr>
      </p:sp>
      <p:sp>
        <p:nvSpPr>
          <p:cNvPr name="TextBox 3" id="3"/>
          <p:cNvSpPr txBox="true"/>
          <p:nvPr/>
        </p:nvSpPr>
        <p:spPr>
          <a:xfrm rot="0">
            <a:off x="1309097" y="828652"/>
            <a:ext cx="15669806" cy="962667"/>
          </a:xfrm>
          <a:prstGeom prst="rect">
            <a:avLst/>
          </a:prstGeom>
        </p:spPr>
        <p:txBody>
          <a:bodyPr anchor="t" rtlCol="false" tIns="0" lIns="0" bIns="0" rIns="0">
            <a:spAutoFit/>
          </a:bodyPr>
          <a:lstStyle/>
          <a:p>
            <a:pPr algn="ctr">
              <a:lnSpc>
                <a:spcPts val="7480"/>
              </a:lnSpc>
            </a:pPr>
            <a:r>
              <a:rPr lang="en-US" sz="6800">
                <a:solidFill>
                  <a:srgbClr val="7D392C"/>
                </a:solidFill>
                <a:latin typeface="Open Sans Extra Bold"/>
              </a:rPr>
              <a:t>ASSESSMENT / REFLECTION</a:t>
            </a:r>
          </a:p>
        </p:txBody>
      </p:sp>
      <p:sp>
        <p:nvSpPr>
          <p:cNvPr name="Freeform 4" id="4"/>
          <p:cNvSpPr/>
          <p:nvPr/>
        </p:nvSpPr>
        <p:spPr>
          <a:xfrm flipH="false" flipV="false" rot="-5400000">
            <a:off x="6539069" y="695236"/>
            <a:ext cx="5209862" cy="10237134"/>
          </a:xfrm>
          <a:custGeom>
            <a:avLst/>
            <a:gdLst/>
            <a:ahLst/>
            <a:cxnLst/>
            <a:rect r="r" b="b" t="t" l="l"/>
            <a:pathLst>
              <a:path h="10237134" w="5209862">
                <a:moveTo>
                  <a:pt x="0" y="0"/>
                </a:moveTo>
                <a:lnTo>
                  <a:pt x="5209862" y="0"/>
                </a:lnTo>
                <a:lnTo>
                  <a:pt x="5209862" y="10237134"/>
                </a:lnTo>
                <a:lnTo>
                  <a:pt x="0" y="10237134"/>
                </a:lnTo>
                <a:lnTo>
                  <a:pt x="0" y="0"/>
                </a:lnTo>
                <a:close/>
              </a:path>
            </a:pathLst>
          </a:custGeom>
          <a:blipFill>
            <a:blip r:embed="rId3"/>
            <a:stretch>
              <a:fillRect l="-11913" t="0" r="-31988" b="-4620"/>
            </a:stretch>
          </a:blipFill>
        </p:spPr>
      </p:sp>
      <p:sp>
        <p:nvSpPr>
          <p:cNvPr name="TextBox 5" id="5"/>
          <p:cNvSpPr txBox="true"/>
          <p:nvPr/>
        </p:nvSpPr>
        <p:spPr>
          <a:xfrm rot="0">
            <a:off x="4857552" y="4534917"/>
            <a:ext cx="8572895" cy="2491098"/>
          </a:xfrm>
          <a:prstGeom prst="rect">
            <a:avLst/>
          </a:prstGeom>
        </p:spPr>
        <p:txBody>
          <a:bodyPr anchor="t" rtlCol="false" tIns="0" lIns="0" bIns="0" rIns="0">
            <a:spAutoFit/>
          </a:bodyPr>
          <a:lstStyle/>
          <a:p>
            <a:pPr>
              <a:lnSpc>
                <a:spcPts val="4970"/>
              </a:lnSpc>
            </a:pPr>
            <a:r>
              <a:rPr lang="en-US" sz="3550">
                <a:solidFill>
                  <a:srgbClr val="000000"/>
                </a:solidFill>
                <a:latin typeface="Open Sans"/>
              </a:rPr>
              <a:t>Answer the questions for reflection together.</a:t>
            </a:r>
          </a:p>
          <a:p>
            <a:pPr>
              <a:lnSpc>
                <a:spcPts val="4970"/>
              </a:lnSpc>
            </a:pPr>
          </a:p>
          <a:p>
            <a:pPr>
              <a:lnSpc>
                <a:spcPts val="4970"/>
              </a:lnSpc>
            </a:pPr>
          </a:p>
        </p:txBody>
      </p:sp>
      <p:sp>
        <p:nvSpPr>
          <p:cNvPr name="TextBox 6" id="6"/>
          <p:cNvSpPr txBox="true"/>
          <p:nvPr/>
        </p:nvSpPr>
        <p:spPr>
          <a:xfrm rot="-84616">
            <a:off x="9818482" y="6698347"/>
            <a:ext cx="3893847" cy="750571"/>
          </a:xfrm>
          <a:prstGeom prst="rect">
            <a:avLst/>
          </a:prstGeom>
        </p:spPr>
        <p:txBody>
          <a:bodyPr anchor="t" rtlCol="false" tIns="0" lIns="0" bIns="0" rIns="0">
            <a:spAutoFit/>
          </a:bodyPr>
          <a:lstStyle/>
          <a:p>
            <a:pPr algn="ctr">
              <a:lnSpc>
                <a:spcPts val="2880"/>
              </a:lnSpc>
            </a:pPr>
            <a:r>
              <a:rPr lang="en-US" sz="3200">
                <a:solidFill>
                  <a:srgbClr val="7D392C"/>
                </a:solidFill>
                <a:latin typeface="Open Sans Bold"/>
              </a:rPr>
              <a:t>Duration:</a:t>
            </a:r>
          </a:p>
          <a:p>
            <a:pPr algn="ctr">
              <a:lnSpc>
                <a:spcPts val="2880"/>
              </a:lnSpc>
            </a:pPr>
            <a:r>
              <a:rPr lang="en-US" sz="3200">
                <a:solidFill>
                  <a:srgbClr val="7D392C"/>
                </a:solidFill>
                <a:latin typeface="Open Sans Bold"/>
              </a:rPr>
              <a:t>10</a:t>
            </a:r>
            <a:r>
              <a:rPr lang="en-US" sz="3200">
                <a:solidFill>
                  <a:srgbClr val="7D392C"/>
                </a:solidFill>
                <a:latin typeface="Open Sans"/>
              </a:rPr>
              <a:t> MINUTES</a:t>
            </a:r>
          </a:p>
        </p:txBody>
      </p:sp>
      <p:sp>
        <p:nvSpPr>
          <p:cNvPr name="Freeform 7" id="7"/>
          <p:cNvSpPr/>
          <p:nvPr/>
        </p:nvSpPr>
        <p:spPr>
          <a:xfrm flipH="false" flipV="false" rot="0">
            <a:off x="238903" y="8468503"/>
            <a:ext cx="1579594" cy="1579594"/>
          </a:xfrm>
          <a:custGeom>
            <a:avLst/>
            <a:gdLst/>
            <a:ahLst/>
            <a:cxnLst/>
            <a:rect r="r" b="b" t="t" l="l"/>
            <a:pathLst>
              <a:path h="1579594" w="1579594">
                <a:moveTo>
                  <a:pt x="0" y="0"/>
                </a:moveTo>
                <a:lnTo>
                  <a:pt x="1579594" y="0"/>
                </a:lnTo>
                <a:lnTo>
                  <a:pt x="1579594" y="1579594"/>
                </a:lnTo>
                <a:lnTo>
                  <a:pt x="0" y="1579594"/>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DAFuk2QFY8c</dc:identifier>
  <dcterms:modified xsi:type="dcterms:W3CDTF">2011-08-01T06:04:30Z</dcterms:modified>
  <cp:revision>1</cp:revision>
  <dc:title>Pagkain</dc:title>
</cp:coreProperties>
</file>